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554" r:id="rId4"/>
    <p:sldId id="563" r:id="rId5"/>
    <p:sldId id="331" r:id="rId6"/>
    <p:sldId id="696" r:id="rId7"/>
    <p:sldId id="697" r:id="rId8"/>
    <p:sldId id="699" r:id="rId9"/>
    <p:sldId id="339" r:id="rId10"/>
    <p:sldId id="701" r:id="rId11"/>
    <p:sldId id="613" r:id="rId12"/>
    <p:sldId id="304" r:id="rId13"/>
    <p:sldId id="702" r:id="rId14"/>
    <p:sldId id="601" r:id="rId15"/>
    <p:sldId id="602" r:id="rId16"/>
    <p:sldId id="301" r:id="rId17"/>
    <p:sldId id="305" r:id="rId18"/>
    <p:sldId id="332" r:id="rId19"/>
    <p:sldId id="598" r:id="rId20"/>
    <p:sldId id="629" r:id="rId21"/>
    <p:sldId id="632" r:id="rId22"/>
  </p:sldIdLst>
  <p:sldSz cx="9144000" cy="6858000" type="screen4x3"/>
  <p:notesSz cx="6845300" cy="91313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folHlink"/>
      </a:buClr>
      <a:buSzPct val="85000"/>
      <a:buFont typeface="Wingdings" charset="0"/>
      <a:defRPr sz="1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lr>
        <a:schemeClr val="folHlink"/>
      </a:buClr>
      <a:buSzPct val="85000"/>
      <a:buFont typeface="Wingdings" charset="0"/>
      <a:defRPr sz="1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lr>
        <a:schemeClr val="folHlink"/>
      </a:buClr>
      <a:buSzPct val="85000"/>
      <a:buFont typeface="Wingdings" charset="0"/>
      <a:defRPr sz="1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lr>
        <a:schemeClr val="folHlink"/>
      </a:buClr>
      <a:buSzPct val="85000"/>
      <a:buFont typeface="Wingdings" charset="0"/>
      <a:defRPr sz="1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lr>
        <a:schemeClr val="folHlink"/>
      </a:buClr>
      <a:buSzPct val="85000"/>
      <a:buFont typeface="Wingdings" charset="0"/>
      <a:defRPr sz="1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97589D2-EBB7-FC4F-B278-795B02004131}">
          <p14:sldIdLst>
            <p14:sldId id="257"/>
            <p14:sldId id="258"/>
            <p14:sldId id="554"/>
            <p14:sldId id="563"/>
            <p14:sldId id="331"/>
            <p14:sldId id="696"/>
            <p14:sldId id="697"/>
            <p14:sldId id="699"/>
            <p14:sldId id="339"/>
            <p14:sldId id="701"/>
            <p14:sldId id="613"/>
            <p14:sldId id="304"/>
            <p14:sldId id="702"/>
            <p14:sldId id="601"/>
            <p14:sldId id="602"/>
            <p14:sldId id="301"/>
            <p14:sldId id="305"/>
            <p14:sldId id="332"/>
            <p14:sldId id="598"/>
            <p14:sldId id="629"/>
            <p14:sldId id="6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DDD"/>
    <a:srgbClr val="3399FF"/>
    <a:srgbClr val="0066FF"/>
    <a:srgbClr val="CCECFF"/>
    <a:srgbClr val="66CCFF"/>
    <a:srgbClr val="C0C0C0"/>
    <a:srgbClr val="DDDDDD"/>
    <a:srgbClr val="3366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4"/>
    <p:restoredTop sz="86989"/>
  </p:normalViewPr>
  <p:slideViewPr>
    <p:cSldViewPr snapToGrid="0">
      <p:cViewPr varScale="1">
        <p:scale>
          <a:sx n="99" d="100"/>
          <a:sy n="99" d="100"/>
        </p:scale>
        <p:origin x="20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43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38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defTabSz="92075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9850" y="0"/>
            <a:ext cx="29638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algn="r" defTabSz="92075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74100"/>
            <a:ext cx="29638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defTabSz="92075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9850" y="8674100"/>
            <a:ext cx="29638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algn="r" defTabSz="92075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D957827C-F64E-8F42-B342-7D14DA759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38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defTabSz="92075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79850" y="0"/>
            <a:ext cx="29638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algn="r" defTabSz="92075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9825" y="685800"/>
            <a:ext cx="4565650" cy="3424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776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213" y="4337050"/>
            <a:ext cx="5476875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776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74100"/>
            <a:ext cx="29638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defTabSz="92075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9850" y="8674100"/>
            <a:ext cx="29638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algn="r" defTabSz="92075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F74C0F5E-8D6E-CD41-9FD1-AF5C4C58AB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61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f9f91e0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5f9f91e06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98" name="Google Shape;98;g5f9f91e06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2784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6032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64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971E3E-6E1A-4A9C-B81E-D9616D52720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87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1450" y="2155825"/>
            <a:ext cx="1397000" cy="1276350"/>
          </a:xfrm>
          <a:prstGeom prst="rect">
            <a:avLst/>
          </a:prstGeom>
          <a:gradFill rotWithShape="1">
            <a:gsLst>
              <a:gs pos="0">
                <a:srgbClr val="FE751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36513" y="3336925"/>
            <a:ext cx="8985250" cy="46038"/>
          </a:xfrm>
          <a:prstGeom prst="rect">
            <a:avLst/>
          </a:prstGeom>
          <a:gradFill rotWithShape="0">
            <a:gsLst>
              <a:gs pos="0">
                <a:srgbClr val="1C1C1C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1" lang="nb-NO" sz="24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 rot="16200000">
            <a:off x="-517525" y="2586038"/>
            <a:ext cx="1685925" cy="92075"/>
          </a:xfrm>
          <a:prstGeom prst="rect">
            <a:avLst/>
          </a:prstGeom>
          <a:gradFill rotWithShape="0">
            <a:gsLst>
              <a:gs pos="0">
                <a:srgbClr val="808080"/>
              </a:gs>
              <a:gs pos="100000">
                <a:srgbClr val="1C1C1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55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5" y="1708150"/>
            <a:ext cx="7772400" cy="1462088"/>
          </a:xfrm>
        </p:spPr>
        <p:txBody>
          <a:bodyPr rIns="91440"/>
          <a:lstStyle>
            <a:lvl1pPr algn="ctr">
              <a:defRPr>
                <a:latin typeface="Eurostile" panose="020B050402020205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55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Ins="91440"/>
          <a:lstStyle>
            <a:lvl1pPr marL="0" indent="0" algn="ctr">
              <a:buFont typeface="Wingdings" pitchFamily="-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80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37067" y="866775"/>
            <a:ext cx="8729134" cy="5648325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  <a:lvl2pPr>
              <a:defRPr>
                <a:latin typeface="Eurostile" panose="020B0504020202050204" pitchFamily="34" charset="77"/>
              </a:defRPr>
            </a:lvl2pPr>
            <a:lvl3pPr>
              <a:defRPr>
                <a:latin typeface="Eurostile" panose="020B0504020202050204" pitchFamily="34" charset="77"/>
              </a:defRPr>
            </a:lvl3pPr>
            <a:lvl4pPr>
              <a:defRPr>
                <a:latin typeface="Eurostile" panose="020B0504020202050204" pitchFamily="34" charset="77"/>
              </a:defRPr>
            </a:lvl4pPr>
            <a:lvl5pPr>
              <a:defRPr>
                <a:latin typeface="Eurostile" panose="020B0504020202050204" pitchFamily="34" charset="77"/>
              </a:defRPr>
            </a:lvl5pPr>
          </a:lstStyle>
          <a:p>
            <a:pPr lvl="0"/>
            <a:r>
              <a:rPr lang="en-US" noProof="0" dirty="0" err="1"/>
              <a:t>Klikk</a:t>
            </a:r>
            <a:r>
              <a:rPr lang="en-US" noProof="0" dirty="0"/>
              <a:t> for </a:t>
            </a:r>
            <a:r>
              <a:rPr lang="en-US" noProof="0" dirty="0" err="1"/>
              <a:t>å</a:t>
            </a:r>
            <a:r>
              <a:rPr lang="en-US" noProof="0" dirty="0"/>
              <a:t> </a:t>
            </a:r>
            <a:r>
              <a:rPr lang="en-US" noProof="0" dirty="0" err="1"/>
              <a:t>redigere</a:t>
            </a:r>
            <a:r>
              <a:rPr lang="en-US" noProof="0" dirty="0"/>
              <a:t> </a:t>
            </a:r>
            <a:r>
              <a:rPr lang="en-US" noProof="0" dirty="0" err="1"/>
              <a:t>tekststiler</a:t>
            </a:r>
            <a:r>
              <a:rPr lang="en-US" noProof="0" dirty="0"/>
              <a:t> </a:t>
            </a:r>
            <a:r>
              <a:rPr lang="en-US" noProof="0" dirty="0" err="1"/>
              <a:t>i</a:t>
            </a:r>
            <a:r>
              <a:rPr lang="en-US" noProof="0" dirty="0"/>
              <a:t> </a:t>
            </a:r>
            <a:r>
              <a:rPr lang="en-US" noProof="0" dirty="0" err="1"/>
              <a:t>malen</a:t>
            </a:r>
            <a:endParaRPr lang="en-US" noProof="0" dirty="0"/>
          </a:p>
          <a:p>
            <a:pPr lvl="1"/>
            <a:r>
              <a:rPr lang="en-US" noProof="0" dirty="0"/>
              <a:t>Andre </a:t>
            </a:r>
            <a:r>
              <a:rPr lang="en-US" noProof="0" dirty="0" err="1"/>
              <a:t>nivå</a:t>
            </a:r>
            <a:endParaRPr lang="en-US" noProof="0" dirty="0"/>
          </a:p>
          <a:p>
            <a:pPr lvl="2"/>
            <a:r>
              <a:rPr lang="en-US" noProof="0" dirty="0" err="1"/>
              <a:t>Tredje</a:t>
            </a:r>
            <a:r>
              <a:rPr lang="en-US" noProof="0" dirty="0"/>
              <a:t> </a:t>
            </a:r>
            <a:r>
              <a:rPr lang="en-US" noProof="0" dirty="0" err="1"/>
              <a:t>nivå</a:t>
            </a:r>
            <a:endParaRPr lang="en-US" noProof="0" dirty="0"/>
          </a:p>
          <a:p>
            <a:pPr lvl="3"/>
            <a:r>
              <a:rPr lang="en-US" noProof="0" dirty="0" err="1"/>
              <a:t>Fjerde</a:t>
            </a:r>
            <a:r>
              <a:rPr lang="en-US" noProof="0" dirty="0"/>
              <a:t> </a:t>
            </a:r>
            <a:r>
              <a:rPr lang="en-US" noProof="0" dirty="0" err="1"/>
              <a:t>nivå</a:t>
            </a:r>
            <a:endParaRPr lang="en-US" noProof="0" dirty="0"/>
          </a:p>
          <a:p>
            <a:pPr lvl="4"/>
            <a:r>
              <a:rPr lang="en-US" noProof="0" dirty="0" err="1"/>
              <a:t>Femte</a:t>
            </a:r>
            <a:r>
              <a:rPr lang="en-US" noProof="0" dirty="0"/>
              <a:t> </a:t>
            </a:r>
            <a:r>
              <a:rPr lang="en-US" noProof="0" dirty="0" err="1"/>
              <a:t>nivå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27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0" y="866775"/>
            <a:ext cx="4495800" cy="5648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866775"/>
            <a:ext cx="4495800" cy="5648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23992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29362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61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R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mula_footer_neg_HEX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1749"/>
            <a:ext cx="9144000" cy="4762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228600"/>
            <a:ext cx="8839200" cy="457200"/>
          </a:xfrm>
          <a:prstGeom prst="rect">
            <a:avLst/>
          </a:prstGeom>
        </p:spPr>
        <p:txBody>
          <a:bodyPr vert="horz" lIns="91432" tIns="45716" rIns="91432" bIns="45716" anchor="t"/>
          <a:lstStyle>
            <a:lvl1pPr>
              <a:tabLst/>
              <a:defRPr sz="2400" b="1"/>
            </a:lvl1pPr>
          </a:lstStyle>
          <a:p>
            <a:r>
              <a:rPr lang="en-US" dirty="0"/>
              <a:t>Frame title</a:t>
            </a:r>
          </a:p>
        </p:txBody>
      </p:sp>
      <p:sp>
        <p:nvSpPr>
          <p:cNvPr id="4" name="Title 5"/>
          <p:cNvSpPr txBox="1">
            <a:spLocks/>
          </p:cNvSpPr>
          <p:nvPr userDrawn="1"/>
        </p:nvSpPr>
        <p:spPr>
          <a:xfrm>
            <a:off x="4216044" y="6360426"/>
            <a:ext cx="4927956" cy="497575"/>
          </a:xfrm>
          <a:prstGeom prst="rect">
            <a:avLst/>
          </a:prstGeom>
          <a:solidFill>
            <a:schemeClr val="bg1"/>
          </a:solidFill>
        </p:spPr>
        <p:txBody>
          <a:bodyPr vert="horz" lIns="91432" tIns="45716" rIns="91432" bIns="45716" anchor="t"/>
          <a:lstStyle/>
          <a:p>
            <a:pPr defTabSz="457159" eaLnBrk="1" fontAlgn="auto" hangingPunct="1">
              <a:spcAft>
                <a:spcPts val="0"/>
              </a:spcAft>
              <a:tabLst>
                <a:tab pos="0" algn="l"/>
                <a:tab pos="914317" algn="l"/>
                <a:tab pos="1828635" algn="l"/>
                <a:tab pos="2742952" algn="l"/>
                <a:tab pos="3657268" algn="l"/>
                <a:tab pos="4571586" algn="l"/>
                <a:tab pos="5485903" algn="l"/>
                <a:tab pos="6400220" algn="l"/>
                <a:tab pos="7314537" algn="l"/>
                <a:tab pos="8228855" algn="l"/>
                <a:tab pos="9143171" algn="l"/>
                <a:tab pos="10057488" algn="l"/>
              </a:tabLst>
              <a:defRPr/>
            </a:pPr>
            <a:r>
              <a:rPr lang="en-GB" sz="2400" dirty="0">
                <a:solidFill>
                  <a:srgbClr val="595959"/>
                </a:solidFill>
                <a:effectLst>
                  <a:outerShdw blurRad="63500" dist="25400" dir="2700000" algn="tl">
                    <a:srgbClr val="FF8700"/>
                  </a:outerShdw>
                </a:effectLst>
                <a:latin typeface="Chalkduster"/>
                <a:ea typeface="ＭＳ Ｐゴシック" charset="-128"/>
                <a:cs typeface="Chalkduster"/>
              </a:rPr>
              <a:t>Media Performance Group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2873737" y="6388186"/>
            <a:ext cx="1347064" cy="469815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>
              <a:solidFill>
                <a:srgbClr val="FFFFFF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050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07950" y="131763"/>
            <a:ext cx="928688" cy="598487"/>
          </a:xfrm>
          <a:prstGeom prst="rect">
            <a:avLst/>
          </a:prstGeom>
          <a:gradFill rotWithShape="1">
            <a:gsLst>
              <a:gs pos="0">
                <a:srgbClr val="FE751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12738" y="127000"/>
            <a:ext cx="8797925" cy="561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3600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866775"/>
            <a:ext cx="9144000" cy="56483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54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54053" name="Text Box 5"/>
          <p:cNvSpPr txBox="1">
            <a:spLocks noChangeArrowheads="1"/>
          </p:cNvSpPr>
          <p:nvPr/>
        </p:nvSpPr>
        <p:spPr bwMode="auto">
          <a:xfrm>
            <a:off x="1725613" y="6654800"/>
            <a:ext cx="5113337" cy="2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2520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charset="0"/>
              <a:defRPr sz="1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charset="0"/>
              <a:defRPr sz="1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charset="0"/>
              <a:defRPr sz="1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" charset="0"/>
              <a:defRPr sz="1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900">
                <a:latin typeface="Arial" charset="0"/>
              </a:rPr>
              <a:t>IN5060</a:t>
            </a: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gray">
          <a:xfrm>
            <a:off x="9525" y="638175"/>
            <a:ext cx="9123363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1" lang="nb-NO" sz="240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 rot="-5400000">
            <a:off x="-165894" y="378619"/>
            <a:ext cx="731838" cy="635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gray">
          <a:xfrm flipV="1">
            <a:off x="311150" y="6549625"/>
            <a:ext cx="8821738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1" lang="nb-NO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E99B4-28B1-704F-91D9-A6BAD0ACB0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4550"/>
            <a:ext cx="2454441" cy="2958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26" r:id="rId2"/>
    <p:sldLayoutId id="2147483928" r:id="rId3"/>
    <p:sldLayoutId id="2147483930" r:id="rId4"/>
    <p:sldLayoutId id="2147483931" r:id="rId5"/>
    <p:sldLayoutId id="2147483939" r:id="rId6"/>
  </p:sldLayoutIdLst>
  <p:hf sldNum="0"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Eurostile" panose="020B0504020202050204" pitchFamily="34" charset="77"/>
          <a:ea typeface="ＭＳ Ｐゴシック" charset="-128"/>
          <a:cs typeface="Eurostile" panose="020B0504020202050204" pitchFamily="34" charset="77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-96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-96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-96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-96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-96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-96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-96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-9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120000"/>
        <a:buFont typeface="Wingdings" charset="0"/>
        <a:buChar char="§"/>
        <a:defRPr sz="2800">
          <a:solidFill>
            <a:schemeClr val="tx1"/>
          </a:solidFill>
          <a:latin typeface="Eurostile" panose="020B0504020202050204" pitchFamily="34" charset="77"/>
          <a:ea typeface="ＭＳ Ｐゴシック" charset="-128"/>
          <a:cs typeface="Eurostile" panose="020B0504020202050204" pitchFamily="34" charset="77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Tahoma" charset="0"/>
        <a:buChar char="−"/>
        <a:defRPr sz="2400">
          <a:solidFill>
            <a:schemeClr val="tx1"/>
          </a:solidFill>
          <a:latin typeface="Eurostile" panose="020B0504020202050204" pitchFamily="34" charset="77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Eurostile" panose="020B0504020202050204" pitchFamily="34" charset="77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Font typeface="Wingdings" charset="0"/>
        <a:buChar char="§"/>
        <a:defRPr sz="1900">
          <a:solidFill>
            <a:schemeClr val="tx1"/>
          </a:solidFill>
          <a:latin typeface="Eurostile" panose="020B0504020202050204" pitchFamily="34" charset="77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charset="0"/>
        <a:buChar char="q"/>
        <a:defRPr>
          <a:solidFill>
            <a:schemeClr val="tx1"/>
          </a:solidFill>
          <a:latin typeface="Eurostile" panose="020B0504020202050204" pitchFamily="34" charset="77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96" charset="2"/>
        <a:buChar char="q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96" charset="2"/>
        <a:buChar char="q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96" charset="2"/>
        <a:buChar char="q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96" charset="2"/>
        <a:buChar char="q"/>
        <a:defRPr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drop-shape-drawing-1_nevit_104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drop-shape-drawing-1_nevit_104.sv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commons.wikimedia.org/wiki/file:drop-shape-drawing-1_nevit_104.svg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61B5-BA92-E04E-A24D-B25FB746D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b="1" dirty="0" err="1"/>
              <a:t>Crash</a:t>
            </a:r>
            <a:r>
              <a:rPr lang="nb-NO" b="1" dirty="0"/>
              <a:t> Course </a:t>
            </a:r>
            <a:r>
              <a:rPr lang="nb-NO" b="1" dirty="0" err="1"/>
              <a:t>on</a:t>
            </a:r>
            <a:r>
              <a:rPr lang="nb-NO" b="1" dirty="0"/>
              <a:t> 5G Networks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1B206-A798-0642-9664-91384D973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927448" cy="1752600"/>
          </a:xfrm>
        </p:spPr>
        <p:txBody>
          <a:bodyPr>
            <a:noAutofit/>
          </a:bodyPr>
          <a:lstStyle/>
          <a:p>
            <a:pPr algn="l" fontAlgn="base"/>
            <a:r>
              <a:rPr lang="en-US" sz="2400" b="1" dirty="0">
                <a:latin typeface="+mn-lt"/>
              </a:rPr>
              <a:t>IN5060: 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+mn-lt"/>
              </a:rPr>
              <a:t>Quantitative Performance Analysis</a:t>
            </a:r>
          </a:p>
          <a:p>
            <a:endParaRPr lang="nb-NO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7877B-0733-0543-9D84-F4487AECF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25" y="6208713"/>
            <a:ext cx="3097012" cy="5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2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9f91e067_0_7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769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CA" dirty="0"/>
              <a:t>What is </a:t>
            </a:r>
            <a:r>
              <a:rPr lang="en-CA" dirty="0" err="1"/>
              <a:t>mmWave</a:t>
            </a:r>
            <a:r>
              <a:rPr lang="en-CA" dirty="0"/>
              <a:t>?</a:t>
            </a:r>
            <a:endParaRPr dirty="0"/>
          </a:p>
        </p:txBody>
      </p:sp>
      <p:cxnSp>
        <p:nvCxnSpPr>
          <p:cNvPr id="101" name="Google Shape;101;g5f9f91e067_0_7"/>
          <p:cNvCxnSpPr/>
          <p:nvPr/>
        </p:nvCxnSpPr>
        <p:spPr>
          <a:xfrm>
            <a:off x="3275524" y="3750112"/>
            <a:ext cx="3678075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102" name="Google Shape;102;g5f9f91e067_0_7"/>
          <p:cNvSpPr txBox="1"/>
          <p:nvPr/>
        </p:nvSpPr>
        <p:spPr>
          <a:xfrm>
            <a:off x="3865520" y="3430617"/>
            <a:ext cx="2453400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CA" sz="135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Millimeter Wave Bands</a:t>
            </a:r>
            <a:endParaRPr sz="135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5f9f91e067_0_7"/>
          <p:cNvSpPr txBox="1"/>
          <p:nvPr/>
        </p:nvSpPr>
        <p:spPr>
          <a:xfrm>
            <a:off x="1043608" y="3148857"/>
            <a:ext cx="1257300" cy="48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CA" sz="13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wireless operates in this range</a:t>
            </a:r>
            <a:endParaRPr sz="1500" dirty="0"/>
          </a:p>
        </p:txBody>
      </p:sp>
      <p:sp>
        <p:nvSpPr>
          <p:cNvPr id="104" name="Google Shape;104;g5f9f91e067_0_7"/>
          <p:cNvSpPr/>
          <p:nvPr/>
        </p:nvSpPr>
        <p:spPr>
          <a:xfrm>
            <a:off x="2244840" y="3691706"/>
            <a:ext cx="441675" cy="13716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5f9f91e067_0_7"/>
          <p:cNvCxnSpPr/>
          <p:nvPr/>
        </p:nvCxnSpPr>
        <p:spPr>
          <a:xfrm>
            <a:off x="1986932" y="3599734"/>
            <a:ext cx="228600" cy="35797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pSp>
        <p:nvGrpSpPr>
          <p:cNvPr id="106" name="Google Shape;106;g5f9f91e067_0_7"/>
          <p:cNvGrpSpPr/>
          <p:nvPr/>
        </p:nvGrpSpPr>
        <p:grpSpPr>
          <a:xfrm>
            <a:off x="2172855" y="3938687"/>
            <a:ext cx="5119019" cy="1362521"/>
            <a:chOff x="-4947512" y="4295289"/>
            <a:chExt cx="5789109" cy="1231407"/>
          </a:xfrm>
        </p:grpSpPr>
        <p:sp>
          <p:nvSpPr>
            <p:cNvPr id="107" name="Google Shape;107;g5f9f91e067_0_7"/>
            <p:cNvSpPr/>
            <p:nvPr/>
          </p:nvSpPr>
          <p:spPr>
            <a:xfrm>
              <a:off x="-3331172" y="4302174"/>
              <a:ext cx="45600" cy="6465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5f9f91e067_0_7"/>
            <p:cNvSpPr/>
            <p:nvPr/>
          </p:nvSpPr>
          <p:spPr>
            <a:xfrm>
              <a:off x="-3573130" y="4308524"/>
              <a:ext cx="45600" cy="6465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5f9f91e067_0_7"/>
            <p:cNvSpPr/>
            <p:nvPr/>
          </p:nvSpPr>
          <p:spPr>
            <a:xfrm>
              <a:off x="-2810565" y="4308524"/>
              <a:ext cx="45600" cy="6465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5f9f91e067_0_7"/>
            <p:cNvSpPr/>
            <p:nvPr/>
          </p:nvSpPr>
          <p:spPr>
            <a:xfrm>
              <a:off x="-1764823" y="4302174"/>
              <a:ext cx="638100" cy="6528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5f9f91e067_0_7"/>
            <p:cNvSpPr/>
            <p:nvPr/>
          </p:nvSpPr>
          <p:spPr>
            <a:xfrm>
              <a:off x="-1082593" y="4302174"/>
              <a:ext cx="269700" cy="6465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5f9f91e067_0_7"/>
            <p:cNvSpPr/>
            <p:nvPr/>
          </p:nvSpPr>
          <p:spPr>
            <a:xfrm>
              <a:off x="-556001" y="4302174"/>
              <a:ext cx="269700" cy="6465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5f9f91e067_0_7"/>
            <p:cNvSpPr/>
            <p:nvPr/>
          </p:nvSpPr>
          <p:spPr>
            <a:xfrm>
              <a:off x="12361" y="4295289"/>
              <a:ext cx="195900" cy="6465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4" name="Google Shape;114;g5f9f91e067_0_7"/>
            <p:cNvCxnSpPr/>
            <p:nvPr/>
          </p:nvCxnSpPr>
          <p:spPr>
            <a:xfrm rot="10800000">
              <a:off x="-4684360" y="4339687"/>
              <a:ext cx="0" cy="6333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g5f9f91e067_0_7"/>
            <p:cNvCxnSpPr/>
            <p:nvPr/>
          </p:nvCxnSpPr>
          <p:spPr>
            <a:xfrm rot="10800000">
              <a:off x="-4557360" y="4339687"/>
              <a:ext cx="0" cy="6333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g5f9f91e067_0_7"/>
            <p:cNvCxnSpPr/>
            <p:nvPr/>
          </p:nvCxnSpPr>
          <p:spPr>
            <a:xfrm rot="10800000">
              <a:off x="-4526506" y="4339687"/>
              <a:ext cx="0" cy="6333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7" name="Google Shape;117;g5f9f91e067_0_7"/>
            <p:cNvGrpSpPr/>
            <p:nvPr/>
          </p:nvGrpSpPr>
          <p:grpSpPr>
            <a:xfrm>
              <a:off x="-4947512" y="4957687"/>
              <a:ext cx="5789109" cy="569009"/>
              <a:chOff x="1928907" y="2876210"/>
              <a:chExt cx="5789109" cy="569009"/>
            </a:xfrm>
          </p:grpSpPr>
          <p:sp>
            <p:nvSpPr>
              <p:cNvPr id="118" name="Google Shape;118;g5f9f91e067_0_7"/>
              <p:cNvSpPr txBox="1"/>
              <p:nvPr/>
            </p:nvSpPr>
            <p:spPr>
              <a:xfrm>
                <a:off x="1928907" y="2918754"/>
                <a:ext cx="2631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 sz="1500"/>
              </a:p>
            </p:txBody>
          </p:sp>
          <p:sp>
            <p:nvSpPr>
              <p:cNvPr id="119" name="Google Shape;119;g5f9f91e067_0_7"/>
              <p:cNvSpPr txBox="1"/>
              <p:nvPr/>
            </p:nvSpPr>
            <p:spPr>
              <a:xfrm>
                <a:off x="2337847" y="2918754"/>
                <a:ext cx="596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10GHz</a:t>
                </a:r>
                <a:endParaRPr sz="1500"/>
              </a:p>
            </p:txBody>
          </p:sp>
          <p:sp>
            <p:nvSpPr>
              <p:cNvPr id="120" name="Google Shape;120;g5f9f91e067_0_7"/>
              <p:cNvSpPr txBox="1"/>
              <p:nvPr/>
            </p:nvSpPr>
            <p:spPr>
              <a:xfrm>
                <a:off x="2877660" y="2917265"/>
                <a:ext cx="596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20GHz</a:t>
                </a:r>
                <a:endParaRPr sz="1500"/>
              </a:p>
            </p:txBody>
          </p:sp>
          <p:sp>
            <p:nvSpPr>
              <p:cNvPr id="121" name="Google Shape;121;g5f9f91e067_0_7"/>
              <p:cNvSpPr txBox="1"/>
              <p:nvPr/>
            </p:nvSpPr>
            <p:spPr>
              <a:xfrm>
                <a:off x="3388263" y="2917265"/>
                <a:ext cx="596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30GHz</a:t>
                </a:r>
                <a:endParaRPr sz="1500"/>
              </a:p>
            </p:txBody>
          </p:sp>
          <p:sp>
            <p:nvSpPr>
              <p:cNvPr id="122" name="Google Shape;122;g5f9f91e067_0_7"/>
              <p:cNvSpPr txBox="1"/>
              <p:nvPr/>
            </p:nvSpPr>
            <p:spPr>
              <a:xfrm>
                <a:off x="3940713" y="2917265"/>
                <a:ext cx="596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40GHz</a:t>
                </a:r>
                <a:endParaRPr sz="1500"/>
              </a:p>
            </p:txBody>
          </p:sp>
          <p:sp>
            <p:nvSpPr>
              <p:cNvPr id="123" name="Google Shape;123;g5f9f91e067_0_7"/>
              <p:cNvSpPr txBox="1"/>
              <p:nvPr/>
            </p:nvSpPr>
            <p:spPr>
              <a:xfrm>
                <a:off x="4470366" y="2915776"/>
                <a:ext cx="596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50GHz</a:t>
                </a:r>
                <a:endParaRPr sz="1500"/>
              </a:p>
            </p:txBody>
          </p:sp>
          <p:sp>
            <p:nvSpPr>
              <p:cNvPr id="124" name="Google Shape;124;g5f9f91e067_0_7"/>
              <p:cNvSpPr txBox="1"/>
              <p:nvPr/>
            </p:nvSpPr>
            <p:spPr>
              <a:xfrm>
                <a:off x="5005510" y="2914110"/>
                <a:ext cx="596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60GHz</a:t>
                </a:r>
                <a:endParaRPr sz="1500"/>
              </a:p>
            </p:txBody>
          </p:sp>
          <p:sp>
            <p:nvSpPr>
              <p:cNvPr id="125" name="Google Shape;125;g5f9f91e067_0_7"/>
              <p:cNvSpPr txBox="1"/>
              <p:nvPr/>
            </p:nvSpPr>
            <p:spPr>
              <a:xfrm>
                <a:off x="5519860" y="2914110"/>
                <a:ext cx="596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70GHz</a:t>
                </a:r>
                <a:endParaRPr sz="1500"/>
              </a:p>
            </p:txBody>
          </p:sp>
          <p:sp>
            <p:nvSpPr>
              <p:cNvPr id="126" name="Google Shape;126;g5f9f91e067_0_7"/>
              <p:cNvSpPr txBox="1"/>
              <p:nvPr/>
            </p:nvSpPr>
            <p:spPr>
              <a:xfrm>
                <a:off x="6049513" y="2912621"/>
                <a:ext cx="6078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80GHZ</a:t>
                </a:r>
                <a:endParaRPr sz="1500"/>
              </a:p>
            </p:txBody>
          </p:sp>
          <p:sp>
            <p:nvSpPr>
              <p:cNvPr id="127" name="Google Shape;127;g5f9f91e067_0_7"/>
              <p:cNvSpPr txBox="1"/>
              <p:nvPr/>
            </p:nvSpPr>
            <p:spPr>
              <a:xfrm>
                <a:off x="6560116" y="2912621"/>
                <a:ext cx="596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90GHz</a:t>
                </a:r>
                <a:endParaRPr sz="1500"/>
              </a:p>
            </p:txBody>
          </p:sp>
          <p:sp>
            <p:nvSpPr>
              <p:cNvPr id="128" name="Google Shape;128;g5f9f91e067_0_7"/>
              <p:cNvSpPr txBox="1"/>
              <p:nvPr/>
            </p:nvSpPr>
            <p:spPr>
              <a:xfrm>
                <a:off x="7042716" y="2912621"/>
                <a:ext cx="6753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9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100GHz</a:t>
                </a:r>
                <a:endParaRPr sz="1500"/>
              </a:p>
            </p:txBody>
          </p:sp>
          <p:cxnSp>
            <p:nvCxnSpPr>
              <p:cNvPr id="129" name="Google Shape;129;g5f9f91e067_0_7"/>
              <p:cNvCxnSpPr/>
              <p:nvPr/>
            </p:nvCxnSpPr>
            <p:spPr>
              <a:xfrm rot="10800000">
                <a:off x="2065059" y="2882622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130;g5f9f91e067_0_7"/>
              <p:cNvCxnSpPr/>
              <p:nvPr/>
            </p:nvCxnSpPr>
            <p:spPr>
              <a:xfrm rot="10800000">
                <a:off x="2584170" y="2876270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131;g5f9f91e067_0_7"/>
              <p:cNvCxnSpPr/>
              <p:nvPr/>
            </p:nvCxnSpPr>
            <p:spPr>
              <a:xfrm rot="10800000">
                <a:off x="3108046" y="2882622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132;g5f9f91e067_0_7"/>
              <p:cNvCxnSpPr/>
              <p:nvPr/>
            </p:nvCxnSpPr>
            <p:spPr>
              <a:xfrm rot="10800000">
                <a:off x="3617636" y="2882624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133;g5f9f91e067_0_7"/>
              <p:cNvCxnSpPr/>
              <p:nvPr/>
            </p:nvCxnSpPr>
            <p:spPr>
              <a:xfrm rot="10800000">
                <a:off x="4170084" y="2882622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4" name="Google Shape;134;g5f9f91e067_0_7"/>
              <p:cNvCxnSpPr/>
              <p:nvPr/>
            </p:nvCxnSpPr>
            <p:spPr>
              <a:xfrm rot="10800000">
                <a:off x="4705071" y="2882624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Google Shape;135;g5f9f91e067_0_7"/>
              <p:cNvCxnSpPr/>
              <p:nvPr/>
            </p:nvCxnSpPr>
            <p:spPr>
              <a:xfrm rot="10800000">
                <a:off x="5230434" y="2882622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Google Shape;136;g5f9f91e067_0_7"/>
              <p:cNvCxnSpPr/>
              <p:nvPr/>
            </p:nvCxnSpPr>
            <p:spPr>
              <a:xfrm rot="10800000">
                <a:off x="5749545" y="2876270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7" name="Google Shape;137;g5f9f91e067_0_7"/>
              <p:cNvCxnSpPr/>
              <p:nvPr/>
            </p:nvCxnSpPr>
            <p:spPr>
              <a:xfrm rot="10800000">
                <a:off x="6273421" y="2882622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8" name="Google Shape;138;g5f9f91e067_0_7"/>
              <p:cNvCxnSpPr/>
              <p:nvPr/>
            </p:nvCxnSpPr>
            <p:spPr>
              <a:xfrm rot="10800000">
                <a:off x="6783011" y="2882624"/>
                <a:ext cx="0" cy="762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9" name="Google Shape;139;g5f9f91e067_0_7"/>
              <p:cNvCxnSpPr/>
              <p:nvPr/>
            </p:nvCxnSpPr>
            <p:spPr>
              <a:xfrm rot="10800000">
                <a:off x="7335459" y="2876322"/>
                <a:ext cx="0" cy="8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0" name="Google Shape;140;g5f9f91e067_0_7"/>
              <p:cNvCxnSpPr/>
              <p:nvPr/>
            </p:nvCxnSpPr>
            <p:spPr>
              <a:xfrm rot="10800000" flipH="1">
                <a:off x="2071409" y="2876210"/>
                <a:ext cx="5270400" cy="15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41" name="Google Shape;141;g5f9f91e067_0_7"/>
              <p:cNvSpPr/>
              <p:nvPr/>
            </p:nvSpPr>
            <p:spPr>
              <a:xfrm>
                <a:off x="3650534" y="3045019"/>
                <a:ext cx="2338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5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Frequency Spectrum</a:t>
                </a:r>
                <a:endParaRPr sz="15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814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7526764-8E81-3E4B-A2A7-CE57091678C3}"/>
              </a:ext>
            </a:extLst>
          </p:cNvPr>
          <p:cNvSpPr/>
          <p:nvPr/>
        </p:nvSpPr>
        <p:spPr bwMode="auto">
          <a:xfrm>
            <a:off x="5220072" y="1691810"/>
            <a:ext cx="3024336" cy="1593173"/>
          </a:xfrm>
          <a:prstGeom prst="wedgeRoundRectCallout">
            <a:avLst>
              <a:gd name="adj1" fmla="val -47137"/>
              <a:gd name="adj2" fmla="val 8144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8B029-35DB-5F42-850F-58F441EA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mmWave</a:t>
            </a:r>
            <a:r>
              <a:rPr lang="nb-NO" dirty="0"/>
              <a:t>?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75520-693C-F24E-8FF1-DE4A35457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981200"/>
            <a:ext cx="5040560" cy="4114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Shannon-Hartley Theorem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1600" dirty="0"/>
              <a:t>C—channel capacity (bps),</a:t>
            </a:r>
          </a:p>
          <a:p>
            <a:r>
              <a:rPr lang="en-GB" sz="1600" dirty="0"/>
              <a:t>B—channel bandwidth (Hz),</a:t>
            </a:r>
          </a:p>
          <a:p>
            <a:r>
              <a:rPr lang="en-GB" sz="1600" dirty="0"/>
              <a:t>S—average signal power, and</a:t>
            </a:r>
          </a:p>
          <a:p>
            <a:r>
              <a:rPr lang="en-GB" sz="1600" dirty="0"/>
              <a:t>N— average noise and interference power.</a:t>
            </a:r>
          </a:p>
          <a:p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3E4B0-9033-CE4F-81C6-88E16D85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" y="2564904"/>
            <a:ext cx="3232150" cy="83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A6EAA-31BE-484C-9CFA-88C3C3B40705}"/>
              </a:ext>
            </a:extLst>
          </p:cNvPr>
          <p:cNvSpPr txBox="1"/>
          <p:nvPr/>
        </p:nvSpPr>
        <p:spPr>
          <a:xfrm>
            <a:off x="5512632" y="1879275"/>
            <a:ext cx="1987763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At higher carrier rates, larger B -&gt; higher</a:t>
            </a:r>
          </a:p>
          <a:p>
            <a:r>
              <a:rPr lang="en" dirty="0"/>
              <a:t>rates.</a:t>
            </a:r>
          </a:p>
          <a:p>
            <a:endParaRPr lang="nb-NO" dirty="0"/>
          </a:p>
        </p:txBody>
      </p:sp>
      <p:sp>
        <p:nvSpPr>
          <p:cNvPr id="8" name="Google Shape;143;g5f9f91e067_0_7">
            <a:extLst>
              <a:ext uri="{FF2B5EF4-FFF2-40B4-BE49-F238E27FC236}">
                <a16:creationId xmlns:a16="http://schemas.microsoft.com/office/drawing/2014/main" id="{5FD8B677-DF0F-264D-8180-31EDA84695E6}"/>
              </a:ext>
            </a:extLst>
          </p:cNvPr>
          <p:cNvSpPr txBox="1"/>
          <p:nvPr/>
        </p:nvSpPr>
        <p:spPr>
          <a:xfrm>
            <a:off x="628650" y="5301208"/>
            <a:ext cx="7886700" cy="10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CA" sz="2700" b="1" dirty="0">
                <a:latin typeface="Calibri"/>
                <a:ea typeface="Calibri"/>
                <a:cs typeface="Calibri"/>
                <a:sym typeface="Calibri"/>
              </a:rPr>
              <a:t>100-1000 times faster</a:t>
            </a:r>
            <a:r>
              <a:rPr lang="en-CA" sz="2700" dirty="0">
                <a:latin typeface="Calibri"/>
                <a:ea typeface="Calibri"/>
                <a:cs typeface="Calibri"/>
                <a:sym typeface="Calibri"/>
              </a:rPr>
              <a:t> than existing wireless networks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7541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A88EC-018F-497E-A4E5-20F64E38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How does </a:t>
            </a:r>
            <a:r>
              <a:rPr lang="en-C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mmWave</a:t>
            </a:r>
            <a:r>
              <a:rPr lang="en-C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work?</a:t>
            </a:r>
            <a:endParaRPr lang="en-CA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A052F56-DBCC-42E4-A5E5-1A0616F8D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err="1"/>
              <a:t>mmWave</a:t>
            </a:r>
            <a:r>
              <a:rPr lang="en-CA" sz="2400" dirty="0"/>
              <a:t>: High attenuation at high frequencies -&gt; very short range</a:t>
            </a:r>
            <a:endParaRPr lang="en-CA" sz="2400" dirty="0">
              <a:sym typeface="Wingdings" panose="05000000000000000000" pitchFamily="2" charset="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A5CBDF-E5AE-41D3-8709-9BAB82D1172E}"/>
              </a:ext>
            </a:extLst>
          </p:cNvPr>
          <p:cNvSpPr/>
          <p:nvPr/>
        </p:nvSpPr>
        <p:spPr>
          <a:xfrm>
            <a:off x="1131744" y="4398785"/>
            <a:ext cx="1076498" cy="555177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700" dirty="0">
                <a:solidFill>
                  <a:prstClr val="black"/>
                </a:solidFill>
                <a:latin typeface="Calibri" panose="020F0502020204030204"/>
              </a:rPr>
              <a:t>Client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DFF4BA-DCAA-4AB4-AD38-05E5B7AC8066}"/>
              </a:ext>
            </a:extLst>
          </p:cNvPr>
          <p:cNvCxnSpPr>
            <a:cxnSpLocks/>
          </p:cNvCxnSpPr>
          <p:nvPr/>
        </p:nvCxnSpPr>
        <p:spPr>
          <a:xfrm flipV="1">
            <a:off x="2029518" y="3948633"/>
            <a:ext cx="0" cy="444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600E14D-F148-43B5-94CE-CBA82A7DA715}"/>
              </a:ext>
            </a:extLst>
          </p:cNvPr>
          <p:cNvSpPr/>
          <p:nvPr/>
        </p:nvSpPr>
        <p:spPr>
          <a:xfrm rot="10800000">
            <a:off x="1887301" y="3937789"/>
            <a:ext cx="284435" cy="25643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A1CBC9-96A5-4706-AE32-F486FF6305A9}"/>
              </a:ext>
            </a:extLst>
          </p:cNvPr>
          <p:cNvSpPr/>
          <p:nvPr/>
        </p:nvSpPr>
        <p:spPr>
          <a:xfrm>
            <a:off x="6718451" y="4398785"/>
            <a:ext cx="1076498" cy="555177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700" dirty="0">
                <a:solidFill>
                  <a:prstClr val="black"/>
                </a:solidFill>
                <a:latin typeface="Calibri" panose="020F0502020204030204"/>
              </a:rPr>
              <a:t>AP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3B0EE8-746D-4A9C-9772-99CDB6C89AA0}"/>
              </a:ext>
            </a:extLst>
          </p:cNvPr>
          <p:cNvCxnSpPr>
            <a:cxnSpLocks/>
          </p:cNvCxnSpPr>
          <p:nvPr/>
        </p:nvCxnSpPr>
        <p:spPr>
          <a:xfrm flipV="1">
            <a:off x="6901850" y="3959478"/>
            <a:ext cx="0" cy="444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F882401-D811-469C-A72D-BA69FD230D98}"/>
              </a:ext>
            </a:extLst>
          </p:cNvPr>
          <p:cNvSpPr/>
          <p:nvPr/>
        </p:nvSpPr>
        <p:spPr>
          <a:xfrm rot="10800000">
            <a:off x="6759633" y="3948634"/>
            <a:ext cx="284435" cy="25643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0827A3-8F6C-4826-9AB9-3F0CBF3D8567}"/>
              </a:ext>
            </a:extLst>
          </p:cNvPr>
          <p:cNvSpPr/>
          <p:nvPr/>
        </p:nvSpPr>
        <p:spPr>
          <a:xfrm>
            <a:off x="1736523" y="3640363"/>
            <a:ext cx="616541" cy="616541"/>
          </a:xfrm>
          <a:prstGeom prst="ellipse">
            <a:avLst/>
          </a:prstGeom>
          <a:noFill/>
          <a:ln>
            <a:solidFill>
              <a:srgbClr val="FF0000">
                <a:alpha val="6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F679D6-7724-4BB5-A75F-C6590553D769}"/>
              </a:ext>
            </a:extLst>
          </p:cNvPr>
          <p:cNvSpPr/>
          <p:nvPr/>
        </p:nvSpPr>
        <p:spPr>
          <a:xfrm>
            <a:off x="1736523" y="3640362"/>
            <a:ext cx="616541" cy="616541"/>
          </a:xfrm>
          <a:prstGeom prst="ellipse">
            <a:avLst/>
          </a:prstGeom>
          <a:noFill/>
          <a:ln>
            <a:solidFill>
              <a:srgbClr val="FF0000">
                <a:alpha val="6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55DD8C-5635-414B-9D9B-CD7213F15382}"/>
              </a:ext>
            </a:extLst>
          </p:cNvPr>
          <p:cNvSpPr/>
          <p:nvPr/>
        </p:nvSpPr>
        <p:spPr>
          <a:xfrm>
            <a:off x="1736523" y="3634941"/>
            <a:ext cx="616541" cy="616541"/>
          </a:xfrm>
          <a:prstGeom prst="ellipse">
            <a:avLst/>
          </a:prstGeom>
          <a:noFill/>
          <a:ln>
            <a:solidFill>
              <a:srgbClr val="FF0000">
                <a:alpha val="6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955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4" grpId="1" animBg="1"/>
      <p:bldP spid="15" grpId="0" animBg="1" autoUpdateAnimBg="0"/>
      <p:bldP spid="15" grpId="1" animBg="1"/>
      <p:bldP spid="18" grpId="0" animBg="1" autoUpdateAnimBg="0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CA44-8DB6-3847-8684-F3B7A5D8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04" y="24656"/>
            <a:ext cx="8585496" cy="1143000"/>
          </a:xfrm>
        </p:spPr>
        <p:txBody>
          <a:bodyPr/>
          <a:lstStyle/>
          <a:p>
            <a:r>
              <a:rPr lang="en-CA" sz="2800" b="1" dirty="0"/>
              <a:t>To address high attenuation:</a:t>
            </a:r>
            <a:r>
              <a:rPr lang="en-CA" sz="2800" b="1" dirty="0">
                <a:sym typeface="Wingdings" panose="05000000000000000000" pitchFamily="2" charset="2"/>
              </a:rPr>
              <a:t> </a:t>
            </a:r>
            <a:r>
              <a:rPr lang="nb-NO" sz="2800" b="1" dirty="0"/>
              <a:t>Beamforming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945B90-8074-5548-B897-9825B2B08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700" y="3327720"/>
            <a:ext cx="5400600" cy="3372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3F3EE-6C69-7746-9D62-9ACB4E54F4F6}"/>
              </a:ext>
            </a:extLst>
          </p:cNvPr>
          <p:cNvSpPr txBox="1"/>
          <p:nvPr/>
        </p:nvSpPr>
        <p:spPr>
          <a:xfrm>
            <a:off x="160408" y="1305342"/>
            <a:ext cx="90895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200" b="1" dirty="0"/>
              <a:t>Beamforming</a:t>
            </a:r>
            <a:r>
              <a:rPr lang="nb-NO" sz="2200" dirty="0"/>
              <a:t> is a signal processing </a:t>
            </a:r>
            <a:r>
              <a:rPr lang="nb-NO" sz="2200" dirty="0" err="1"/>
              <a:t>technique</a:t>
            </a:r>
            <a:r>
              <a:rPr lang="nb-NO" sz="2200" dirty="0"/>
              <a:t> used for </a:t>
            </a:r>
            <a:r>
              <a:rPr lang="nb-NO" sz="2200" dirty="0" err="1"/>
              <a:t>directional</a:t>
            </a:r>
            <a:r>
              <a:rPr lang="nb-NO" sz="2200" dirty="0"/>
              <a:t> signal </a:t>
            </a:r>
            <a:r>
              <a:rPr lang="nb-NO" sz="2200" dirty="0" err="1"/>
              <a:t>transmission</a:t>
            </a:r>
            <a:r>
              <a:rPr lang="nb-NO" sz="2200" dirty="0"/>
              <a:t> or </a:t>
            </a:r>
            <a:r>
              <a:rPr lang="nb-NO" sz="2200" dirty="0" err="1"/>
              <a:t>reception</a:t>
            </a:r>
            <a:r>
              <a:rPr lang="nb-NO" sz="2200" dirty="0"/>
              <a:t>.</a:t>
            </a:r>
            <a:endParaRPr lang="nb-NO" sz="22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200" dirty="0"/>
              <a:t>Elements </a:t>
            </a:r>
            <a:r>
              <a:rPr lang="nb-NO" sz="2200" dirty="0" err="1"/>
              <a:t>of</a:t>
            </a:r>
            <a:r>
              <a:rPr lang="nb-NO" sz="2200" dirty="0"/>
              <a:t> an antenna array is </a:t>
            </a:r>
            <a:r>
              <a:rPr lang="nb-NO" sz="2200" dirty="0" err="1"/>
              <a:t>combined</a:t>
            </a:r>
            <a:r>
              <a:rPr lang="nb-NO" sz="2200" dirty="0"/>
              <a:t> in </a:t>
            </a:r>
            <a:r>
              <a:rPr lang="nb-NO" sz="2200" dirty="0" err="1"/>
              <a:t>such</a:t>
            </a:r>
            <a:r>
              <a:rPr lang="nb-NO" sz="2200" dirty="0"/>
              <a:t> a </a:t>
            </a:r>
            <a:r>
              <a:rPr lang="nb-NO" sz="2200" dirty="0" err="1"/>
              <a:t>way</a:t>
            </a:r>
            <a:r>
              <a:rPr lang="nb-NO" sz="2200" dirty="0"/>
              <a:t> </a:t>
            </a:r>
            <a:r>
              <a:rPr lang="nb-NO" sz="2200" dirty="0" err="1"/>
              <a:t>that</a:t>
            </a:r>
            <a:r>
              <a:rPr lang="nb-NO" sz="2200" dirty="0"/>
              <a:t> signals at </a:t>
            </a:r>
            <a:r>
              <a:rPr lang="nb-NO" sz="2200" dirty="0" err="1"/>
              <a:t>particular</a:t>
            </a:r>
            <a:r>
              <a:rPr lang="nb-NO" sz="2200" dirty="0"/>
              <a:t> angles </a:t>
            </a:r>
            <a:r>
              <a:rPr lang="nb-NO" sz="2200" dirty="0" err="1"/>
              <a:t>experience</a:t>
            </a:r>
            <a:r>
              <a:rPr lang="nb-NO" sz="2200" dirty="0"/>
              <a:t> </a:t>
            </a:r>
            <a:r>
              <a:rPr lang="nb-NO" sz="2200" dirty="0" err="1"/>
              <a:t>constructive</a:t>
            </a:r>
            <a:r>
              <a:rPr lang="nb-NO" sz="2200" dirty="0"/>
              <a:t> </a:t>
            </a:r>
            <a:r>
              <a:rPr lang="nb-NO" sz="2200" dirty="0" err="1"/>
              <a:t>interference</a:t>
            </a:r>
            <a:r>
              <a:rPr lang="nb-NO" sz="2200" dirty="0"/>
              <a:t> </a:t>
            </a:r>
            <a:r>
              <a:rPr lang="nb-NO" sz="2200" dirty="0" err="1"/>
              <a:t>while</a:t>
            </a:r>
            <a:r>
              <a:rPr lang="nb-NO" sz="2200" dirty="0"/>
              <a:t> </a:t>
            </a:r>
            <a:r>
              <a:rPr lang="nb-NO" sz="2200" dirty="0" err="1"/>
              <a:t>others</a:t>
            </a:r>
            <a:r>
              <a:rPr lang="nb-NO" sz="2200" dirty="0"/>
              <a:t> </a:t>
            </a:r>
            <a:r>
              <a:rPr lang="nb-NO" sz="2200" dirty="0" err="1"/>
              <a:t>experience</a:t>
            </a:r>
            <a:r>
              <a:rPr lang="nb-NO" sz="2200" dirty="0"/>
              <a:t> </a:t>
            </a:r>
            <a:r>
              <a:rPr lang="nb-NO" sz="2200" dirty="0" err="1"/>
              <a:t>destructive</a:t>
            </a:r>
            <a:r>
              <a:rPr lang="nb-NO" sz="2200" dirty="0"/>
              <a:t> </a:t>
            </a:r>
            <a:r>
              <a:rPr lang="nb-NO" sz="2200" dirty="0" err="1"/>
              <a:t>interference</a:t>
            </a:r>
            <a:r>
              <a:rPr lang="nb-NO" sz="2200" dirty="0"/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56674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8C6D-DA53-634C-90B7-583A701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92696"/>
            <a:ext cx="8219256" cy="864096"/>
          </a:xfrm>
        </p:spPr>
        <p:txBody>
          <a:bodyPr/>
          <a:lstStyle/>
          <a:p>
            <a:r>
              <a:rPr lang="en-GB" dirty="0"/>
              <a:t>An antenna radiates energy like....</a:t>
            </a:r>
            <a:endParaRPr lang="en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43210-B4CC-9842-B732-110D40D67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560925"/>
            <a:ext cx="7315200" cy="4114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CBDE9B-A31E-D447-B271-99434375B113}"/>
              </a:ext>
            </a:extLst>
          </p:cNvPr>
          <p:cNvSpPr/>
          <p:nvPr/>
        </p:nvSpPr>
        <p:spPr>
          <a:xfrm>
            <a:off x="971600" y="630932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from Mark </a:t>
            </a:r>
            <a:r>
              <a:rPr lang="en-GB" sz="1600" dirty="0" err="1">
                <a:latin typeface="Helvetica" pitchFamily="2" charset="0"/>
              </a:rPr>
              <a:t>Hickle</a:t>
            </a:r>
            <a:r>
              <a:rPr lang="en-GB" sz="1600" dirty="0">
                <a:latin typeface="Helvetica" pitchFamily="2" charset="0"/>
              </a:rPr>
              <a:t> https://</a:t>
            </a:r>
            <a:r>
              <a:rPr lang="en-GB" sz="1600" dirty="0" err="1">
                <a:latin typeface="Helvetica" pitchFamily="2" charset="0"/>
              </a:rPr>
              <a:t>youtu.be</a:t>
            </a:r>
            <a:r>
              <a:rPr lang="en-GB" sz="1600" dirty="0">
                <a:latin typeface="Helvetica" pitchFamily="2" charset="0"/>
              </a:rPr>
              <a:t>/vtPPAnvJS6c</a:t>
            </a:r>
            <a:endParaRPr lang="en-GB" sz="16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766D-2255-9F47-A80C-4B25C71D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Forming a beam</a:t>
            </a:r>
            <a:endParaRPr lang="en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472073-3C31-C448-9D91-504DAF4E0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956" y="19812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1415620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A88EC-018F-497E-A4E5-20F64E38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How does </a:t>
            </a:r>
            <a:r>
              <a:rPr lang="en-C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mmWave</a:t>
            </a:r>
            <a:r>
              <a:rPr lang="en-C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work?</a:t>
            </a:r>
            <a:endParaRPr lang="en-CA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A052F56-DBCC-42E4-A5E5-1A0616F8D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To address high attenuation, </a:t>
            </a:r>
            <a:r>
              <a:rPr lang="en-CA" sz="2400" dirty="0">
                <a:sym typeface="Wingdings" panose="05000000000000000000" pitchFamily="2" charset="2"/>
              </a:rPr>
              <a:t>beamforming is used!</a:t>
            </a:r>
          </a:p>
          <a:p>
            <a:pPr marL="0" indent="0">
              <a:buNone/>
            </a:pPr>
            <a:r>
              <a:rPr lang="en-CA" sz="2400" dirty="0">
                <a:sym typeface="Wingdings" panose="05000000000000000000" pitchFamily="2" charset="2"/>
              </a:rPr>
              <a:t>Challenge: Beam alignment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A5CBDF-E5AE-41D3-8709-9BAB82D1172E}"/>
              </a:ext>
            </a:extLst>
          </p:cNvPr>
          <p:cNvSpPr/>
          <p:nvPr/>
        </p:nvSpPr>
        <p:spPr>
          <a:xfrm>
            <a:off x="1131744" y="4398785"/>
            <a:ext cx="1076498" cy="555177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700" dirty="0">
                <a:solidFill>
                  <a:prstClr val="black"/>
                </a:solidFill>
                <a:latin typeface="Calibri" panose="020F0502020204030204"/>
              </a:rPr>
              <a:t>Client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DFF4BA-DCAA-4AB4-AD38-05E5B7AC8066}"/>
              </a:ext>
            </a:extLst>
          </p:cNvPr>
          <p:cNvCxnSpPr>
            <a:cxnSpLocks/>
          </p:cNvCxnSpPr>
          <p:nvPr/>
        </p:nvCxnSpPr>
        <p:spPr>
          <a:xfrm flipV="1">
            <a:off x="2029518" y="3948633"/>
            <a:ext cx="0" cy="444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600E14D-F148-43B5-94CE-CBA82A7DA715}"/>
              </a:ext>
            </a:extLst>
          </p:cNvPr>
          <p:cNvSpPr/>
          <p:nvPr/>
        </p:nvSpPr>
        <p:spPr>
          <a:xfrm rot="10800000">
            <a:off x="1887301" y="3937789"/>
            <a:ext cx="284435" cy="25643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A1CBC9-96A5-4706-AE32-F486FF6305A9}"/>
              </a:ext>
            </a:extLst>
          </p:cNvPr>
          <p:cNvSpPr/>
          <p:nvPr/>
        </p:nvSpPr>
        <p:spPr>
          <a:xfrm>
            <a:off x="6718451" y="4398785"/>
            <a:ext cx="1076498" cy="555177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700" dirty="0">
                <a:solidFill>
                  <a:prstClr val="black"/>
                </a:solidFill>
                <a:latin typeface="Calibri" panose="020F0502020204030204"/>
              </a:rPr>
              <a:t>AP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3B0EE8-746D-4A9C-9772-99CDB6C89AA0}"/>
              </a:ext>
            </a:extLst>
          </p:cNvPr>
          <p:cNvCxnSpPr>
            <a:cxnSpLocks/>
          </p:cNvCxnSpPr>
          <p:nvPr/>
        </p:nvCxnSpPr>
        <p:spPr>
          <a:xfrm flipV="1">
            <a:off x="6901850" y="3959478"/>
            <a:ext cx="0" cy="444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F882401-D811-469C-A72D-BA69FD230D98}"/>
              </a:ext>
            </a:extLst>
          </p:cNvPr>
          <p:cNvSpPr/>
          <p:nvPr/>
        </p:nvSpPr>
        <p:spPr>
          <a:xfrm rot="10800000">
            <a:off x="6759633" y="3948634"/>
            <a:ext cx="284435" cy="25643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40A247-4C9F-40F0-A03A-4815524DB352}"/>
              </a:ext>
            </a:extLst>
          </p:cNvPr>
          <p:cNvGrpSpPr/>
          <p:nvPr/>
        </p:nvGrpSpPr>
        <p:grpSpPr>
          <a:xfrm rot="19160335">
            <a:off x="908788" y="3660730"/>
            <a:ext cx="2440171" cy="544334"/>
            <a:chOff x="1211717" y="3737974"/>
            <a:chExt cx="3253561" cy="7257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237A16-8274-4586-B587-56C780154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rot="16200000">
              <a:off x="3288999" y="3287473"/>
              <a:ext cx="725778" cy="16267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D2E7D0-1E1D-46F9-914C-3A383BC04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19420" y1="71285" x2="19420" y2="71285"/>
                          <a14:backgroundMark x1="19420" y1="71285" x2="19420" y2="712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rot="5400000">
              <a:off x="1662218" y="3287473"/>
              <a:ext cx="725778" cy="1626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17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A88EC-018F-497E-A4E5-20F64E38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How does </a:t>
            </a:r>
            <a:r>
              <a:rPr lang="en-C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mmWave</a:t>
            </a:r>
            <a:r>
              <a:rPr lang="en-C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work?</a:t>
            </a:r>
            <a:endParaRPr lang="en-CA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A052F56-DBCC-42E4-A5E5-1A0616F8D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Line of sight exists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A5CBDF-E5AE-41D3-8709-9BAB82D1172E}"/>
              </a:ext>
            </a:extLst>
          </p:cNvPr>
          <p:cNvSpPr/>
          <p:nvPr/>
        </p:nvSpPr>
        <p:spPr>
          <a:xfrm>
            <a:off x="1131744" y="4398785"/>
            <a:ext cx="1076498" cy="555177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700" dirty="0">
                <a:solidFill>
                  <a:prstClr val="black"/>
                </a:solidFill>
                <a:latin typeface="Calibri" panose="020F0502020204030204"/>
              </a:rPr>
              <a:t>Client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DFF4BA-DCAA-4AB4-AD38-05E5B7AC8066}"/>
              </a:ext>
            </a:extLst>
          </p:cNvPr>
          <p:cNvCxnSpPr>
            <a:cxnSpLocks/>
          </p:cNvCxnSpPr>
          <p:nvPr/>
        </p:nvCxnSpPr>
        <p:spPr>
          <a:xfrm flipV="1">
            <a:off x="2029518" y="3948633"/>
            <a:ext cx="0" cy="444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600E14D-F148-43B5-94CE-CBA82A7DA715}"/>
              </a:ext>
            </a:extLst>
          </p:cNvPr>
          <p:cNvSpPr/>
          <p:nvPr/>
        </p:nvSpPr>
        <p:spPr>
          <a:xfrm rot="10800000">
            <a:off x="1887301" y="3937789"/>
            <a:ext cx="284435" cy="25643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A1CBC9-96A5-4706-AE32-F486FF6305A9}"/>
              </a:ext>
            </a:extLst>
          </p:cNvPr>
          <p:cNvSpPr/>
          <p:nvPr/>
        </p:nvSpPr>
        <p:spPr>
          <a:xfrm>
            <a:off x="6718451" y="4398785"/>
            <a:ext cx="1076498" cy="555177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700" dirty="0">
                <a:solidFill>
                  <a:prstClr val="black"/>
                </a:solidFill>
                <a:latin typeface="Calibri" panose="020F0502020204030204"/>
              </a:rPr>
              <a:t>AP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3B0EE8-746D-4A9C-9772-99CDB6C89AA0}"/>
              </a:ext>
            </a:extLst>
          </p:cNvPr>
          <p:cNvCxnSpPr>
            <a:cxnSpLocks/>
          </p:cNvCxnSpPr>
          <p:nvPr/>
        </p:nvCxnSpPr>
        <p:spPr>
          <a:xfrm flipV="1">
            <a:off x="6901850" y="3959478"/>
            <a:ext cx="0" cy="444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F882401-D811-469C-A72D-BA69FD230D98}"/>
              </a:ext>
            </a:extLst>
          </p:cNvPr>
          <p:cNvSpPr/>
          <p:nvPr/>
        </p:nvSpPr>
        <p:spPr>
          <a:xfrm rot="10800000">
            <a:off x="6759633" y="3948634"/>
            <a:ext cx="284435" cy="25643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18CE62-8655-4574-8C5D-DD7B2988EED3}"/>
              </a:ext>
            </a:extLst>
          </p:cNvPr>
          <p:cNvCxnSpPr>
            <a:stCxn id="9" idx="2"/>
            <a:endCxn id="13" idx="4"/>
          </p:cNvCxnSpPr>
          <p:nvPr/>
        </p:nvCxnSpPr>
        <p:spPr>
          <a:xfrm>
            <a:off x="2171736" y="3937789"/>
            <a:ext cx="4587898" cy="10844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0237A16-8274-4586-B587-56C7801545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200000">
            <a:off x="2466749" y="3322855"/>
            <a:ext cx="544334" cy="12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2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82964C-B548-924A-BE7D-B06529A0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426" y="3367359"/>
            <a:ext cx="3319016" cy="331901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EA88EC-018F-497E-A4E5-20F64E38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How does </a:t>
            </a:r>
            <a:r>
              <a:rPr lang="en-CA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mmWave</a:t>
            </a:r>
            <a:r>
              <a:rPr lang="en-CA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work?</a:t>
            </a:r>
            <a:endParaRPr lang="en-CA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A5CBDF-E5AE-41D3-8709-9BAB82D1172E}"/>
              </a:ext>
            </a:extLst>
          </p:cNvPr>
          <p:cNvSpPr/>
          <p:nvPr/>
        </p:nvSpPr>
        <p:spPr>
          <a:xfrm>
            <a:off x="1131744" y="5220587"/>
            <a:ext cx="1076498" cy="555177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700" dirty="0">
                <a:solidFill>
                  <a:prstClr val="black"/>
                </a:solidFill>
                <a:latin typeface="Calibri" panose="020F0502020204030204"/>
              </a:rPr>
              <a:t>Client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DFF4BA-DCAA-4AB4-AD38-05E5B7AC8066}"/>
              </a:ext>
            </a:extLst>
          </p:cNvPr>
          <p:cNvCxnSpPr>
            <a:cxnSpLocks/>
          </p:cNvCxnSpPr>
          <p:nvPr/>
        </p:nvCxnSpPr>
        <p:spPr>
          <a:xfrm flipV="1">
            <a:off x="2029518" y="4770435"/>
            <a:ext cx="0" cy="444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600E14D-F148-43B5-94CE-CBA82A7DA715}"/>
              </a:ext>
            </a:extLst>
          </p:cNvPr>
          <p:cNvSpPr/>
          <p:nvPr/>
        </p:nvSpPr>
        <p:spPr>
          <a:xfrm rot="10800000">
            <a:off x="1887301" y="4759591"/>
            <a:ext cx="284435" cy="25643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A1CBC9-96A5-4706-AE32-F486FF6305A9}"/>
              </a:ext>
            </a:extLst>
          </p:cNvPr>
          <p:cNvSpPr/>
          <p:nvPr/>
        </p:nvSpPr>
        <p:spPr>
          <a:xfrm>
            <a:off x="6718451" y="5220587"/>
            <a:ext cx="1076498" cy="555177"/>
          </a:xfrm>
          <a:prstGeom prst="round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700" dirty="0">
                <a:solidFill>
                  <a:prstClr val="black"/>
                </a:solidFill>
                <a:latin typeface="Calibri" panose="020F0502020204030204"/>
              </a:rPr>
              <a:t>AP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3B0EE8-746D-4A9C-9772-99CDB6C89AA0}"/>
              </a:ext>
            </a:extLst>
          </p:cNvPr>
          <p:cNvCxnSpPr>
            <a:cxnSpLocks/>
          </p:cNvCxnSpPr>
          <p:nvPr/>
        </p:nvCxnSpPr>
        <p:spPr>
          <a:xfrm flipV="1">
            <a:off x="6901850" y="4781280"/>
            <a:ext cx="0" cy="444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F882401-D811-469C-A72D-BA69FD230D98}"/>
              </a:ext>
            </a:extLst>
          </p:cNvPr>
          <p:cNvSpPr/>
          <p:nvPr/>
        </p:nvSpPr>
        <p:spPr>
          <a:xfrm rot="10800000">
            <a:off x="6759633" y="4770436"/>
            <a:ext cx="284435" cy="25643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18CE62-8655-4574-8C5D-DD7B2988EED3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2171736" y="3134048"/>
            <a:ext cx="2114515" cy="1625543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5D7493D-134B-4D95-87D1-E2C0C84EF648}"/>
              </a:ext>
            </a:extLst>
          </p:cNvPr>
          <p:cNvSpPr/>
          <p:nvPr/>
        </p:nvSpPr>
        <p:spPr>
          <a:xfrm>
            <a:off x="1131744" y="2969690"/>
            <a:ext cx="6807344" cy="1643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EF56C3-4863-4EAF-9138-E5AE1DDF6D51}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4286250" y="3134047"/>
            <a:ext cx="2473383" cy="163638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03D8C-8D87-4B71-BE46-4F9123FF21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3904752">
            <a:off x="2346117" y="3802168"/>
            <a:ext cx="544334" cy="12200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919197-E5E9-A249-A26D-3AC095DBA896}"/>
              </a:ext>
            </a:extLst>
          </p:cNvPr>
          <p:cNvSpPr/>
          <p:nvPr/>
        </p:nvSpPr>
        <p:spPr>
          <a:xfrm>
            <a:off x="523685" y="1716832"/>
            <a:ext cx="2993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CA" sz="2400" dirty="0"/>
              <a:t>Line of sight blocked</a:t>
            </a:r>
          </a:p>
        </p:txBody>
      </p:sp>
    </p:spTree>
    <p:extLst>
      <p:ext uri="{BB962C8B-B14F-4D97-AF65-F5344CB8AC3E}">
        <p14:creationId xmlns:p14="http://schemas.microsoft.com/office/powerpoint/2010/main" val="2347361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EA95-4A54-8E45-BEFB-3350573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Beamforming Training</a:t>
            </a:r>
          </a:p>
        </p:txBody>
      </p:sp>
      <p:pic>
        <p:nvPicPr>
          <p:cNvPr id="1028" name="Picture 4" descr="MAC and Physical Layer Enhancements">
            <a:extLst>
              <a:ext uri="{FF2B5EF4-FFF2-40B4-BE49-F238E27FC236}">
                <a16:creationId xmlns:a16="http://schemas.microsoft.com/office/drawing/2014/main" id="{8329E384-9C59-D343-825D-C7270FE0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132856"/>
            <a:ext cx="7416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8645CC-1D02-184E-967B-58D11CD3933B}"/>
              </a:ext>
            </a:extLst>
          </p:cNvPr>
          <p:cNvSpPr/>
          <p:nvPr/>
        </p:nvSpPr>
        <p:spPr>
          <a:xfrm>
            <a:off x="683568" y="5516116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dirty="0"/>
              <a:t>Still quite a challenging problem especially under mobility scenarios!</a:t>
            </a:r>
          </a:p>
        </p:txBody>
      </p:sp>
    </p:spTree>
    <p:extLst>
      <p:ext uri="{BB962C8B-B14F-4D97-AF65-F5344CB8AC3E}">
        <p14:creationId xmlns:p14="http://schemas.microsoft.com/office/powerpoint/2010/main" val="129284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BEF7-FE3B-7142-989F-9F7DECEE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84" y="-63501"/>
            <a:ext cx="8404316" cy="800049"/>
          </a:xfrm>
        </p:spPr>
        <p:txBody>
          <a:bodyPr>
            <a:normAutofit/>
          </a:bodyPr>
          <a:lstStyle/>
          <a:p>
            <a:r>
              <a:rPr lang="nb-NO" dirty="0"/>
              <a:t>Growth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connected</a:t>
            </a:r>
            <a:r>
              <a:rPr lang="nb-NO" dirty="0"/>
              <a:t> </a:t>
            </a:r>
            <a:r>
              <a:rPr lang="nb-NO" dirty="0" err="1"/>
              <a:t>devices</a:t>
            </a:r>
            <a:endParaRPr lang="nb-NO" dirty="0"/>
          </a:p>
        </p:txBody>
      </p:sp>
      <p:pic>
        <p:nvPicPr>
          <p:cNvPr id="8" name="Content Placeholder 7" descr="A graph of a number of cell phones&#10;&#10;Description automatically generated">
            <a:extLst>
              <a:ext uri="{FF2B5EF4-FFF2-40B4-BE49-F238E27FC236}">
                <a16:creationId xmlns:a16="http://schemas.microsoft.com/office/drawing/2014/main" id="{F4F61C64-618C-C385-9F6F-2B134D35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95" y="988502"/>
            <a:ext cx="7826796" cy="48809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344AC-BFDC-966E-203F-9BD77B30157C}"/>
              </a:ext>
            </a:extLst>
          </p:cNvPr>
          <p:cNvSpPr txBox="1"/>
          <p:nvPr/>
        </p:nvSpPr>
        <p:spPr>
          <a:xfrm>
            <a:off x="2338086" y="3266431"/>
            <a:ext cx="4676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b="0" dirty="0">
                <a:effectLst/>
              </a:rPr>
              <a:t> </a:t>
            </a:r>
            <a:endParaRPr lang="en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62579-4841-A9DC-C628-6DAA37D4AE6F}"/>
              </a:ext>
            </a:extLst>
          </p:cNvPr>
          <p:cNvSpPr txBox="1"/>
          <p:nvPr/>
        </p:nvSpPr>
        <p:spPr>
          <a:xfrm>
            <a:off x="613458" y="6053559"/>
            <a:ext cx="6704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Eurostile" panose="020B0504020202050204" pitchFamily="34" charset="77"/>
              </a:rPr>
              <a:t>https://</a:t>
            </a:r>
            <a:r>
              <a:rPr lang="en-GB" dirty="0" err="1">
                <a:latin typeface="Eurostile" panose="020B0504020202050204" pitchFamily="34" charset="77"/>
              </a:rPr>
              <a:t>www.statista.com</a:t>
            </a:r>
            <a:r>
              <a:rPr lang="en-GB" dirty="0">
                <a:latin typeface="Eurostile" panose="020B0504020202050204" pitchFamily="34" charset="77"/>
              </a:rPr>
              <a:t>/statistics/512650/worldwide-connected-devices-amount/</a:t>
            </a:r>
            <a:endParaRPr lang="en-NO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619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4EB7-EC2E-3D43-BB43-195FA516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Ultra high reliability and Low Latency</a:t>
            </a:r>
          </a:p>
        </p:txBody>
      </p:sp>
      <p:pic>
        <p:nvPicPr>
          <p:cNvPr id="4098" name="Picture 2" descr="Applied Sciences | Free Full-Text | Comparative Analysis of 5G Mobile  Communication Network Architectures | HTML">
            <a:extLst>
              <a:ext uri="{FF2B5EF4-FFF2-40B4-BE49-F238E27FC236}">
                <a16:creationId xmlns:a16="http://schemas.microsoft.com/office/drawing/2014/main" id="{482BB2DA-5B44-F54B-A3BF-8A78A70F4F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35696"/>
            <a:ext cx="7373912" cy="464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55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A592-3CB9-2347-9E4F-7F51B113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FC213-CA61-8349-AABA-2D2A62ED0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981200"/>
            <a:ext cx="8424936" cy="4114800"/>
          </a:xfrm>
        </p:spPr>
        <p:txBody>
          <a:bodyPr/>
          <a:lstStyle/>
          <a:p>
            <a:r>
              <a:rPr lang="en-NO" dirty="0"/>
              <a:t>5G is a paradigm shift in the networking ecosystem: Network as a Programmable Platform</a:t>
            </a:r>
          </a:p>
          <a:p>
            <a:r>
              <a:rPr lang="en-NO" dirty="0"/>
              <a:t>Flexible software based architecture to support many different applications with diverse requirements</a:t>
            </a:r>
          </a:p>
          <a:p>
            <a:r>
              <a:rPr lang="en-NO" dirty="0"/>
              <a:t>Several techologies are proposed: network function virtualization, network slicing, edge computing, mmwave, etc…</a:t>
            </a:r>
          </a:p>
          <a:p>
            <a:r>
              <a:rPr lang="en-NO" dirty="0"/>
              <a:t>Does this flexibility and virtualization comes at a cost?</a:t>
            </a:r>
          </a:p>
        </p:txBody>
      </p:sp>
    </p:spTree>
    <p:extLst>
      <p:ext uri="{BB962C8B-B14F-4D97-AF65-F5344CB8AC3E}">
        <p14:creationId xmlns:p14="http://schemas.microsoft.com/office/powerpoint/2010/main" val="168268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2F60-4D45-5648-B7FF-D0B70F35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Connected </a:t>
            </a:r>
            <a:r>
              <a:rPr lang="nb-NO" dirty="0" err="1"/>
              <a:t>devices</a:t>
            </a:r>
            <a:r>
              <a:rPr lang="nb-NO" dirty="0"/>
              <a:t> </a:t>
            </a:r>
            <a:r>
              <a:rPr lang="nb-NO" dirty="0" err="1"/>
              <a:t>today</a:t>
            </a:r>
            <a:endParaRPr lang="nb-NO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A21D02-1069-B948-9264-5ECC05E09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469901" y="1135602"/>
            <a:ext cx="8140699" cy="435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2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02AF-1B49-1E41-A4D8-120C9026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it all </a:t>
            </a:r>
            <a:r>
              <a:rPr lang="nb-NO" dirty="0" err="1"/>
              <a:t>fits</a:t>
            </a:r>
            <a:r>
              <a:rPr lang="nb-NO" dirty="0"/>
              <a:t> in 5G?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F17B2A-353A-2147-B31C-14C3BB8AC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56" y="1491533"/>
            <a:ext cx="6311787" cy="33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6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72" y="2276872"/>
            <a:ext cx="7079842" cy="3692584"/>
          </a:xfrm>
          <a:prstGeom prst="rect">
            <a:avLst/>
          </a:prstGeom>
        </p:spPr>
      </p:pic>
      <p:sp>
        <p:nvSpPr>
          <p:cNvPr id="3" name="Freeform 3"/>
          <p:cNvSpPr>
            <a:spLocks noChangeAspect="1" noEditPoints="1"/>
          </p:cNvSpPr>
          <p:nvPr/>
        </p:nvSpPr>
        <p:spPr bwMode="auto">
          <a:xfrm>
            <a:off x="7935728" y="2038883"/>
            <a:ext cx="791350" cy="475979"/>
          </a:xfrm>
          <a:custGeom>
            <a:avLst/>
            <a:gdLst>
              <a:gd name="T0" fmla="*/ 2147483646 w 462"/>
              <a:gd name="T1" fmla="*/ 2147483646 h 293"/>
              <a:gd name="T2" fmla="*/ 2147483646 w 462"/>
              <a:gd name="T3" fmla="*/ 2147483646 h 293"/>
              <a:gd name="T4" fmla="*/ 2147483646 w 462"/>
              <a:gd name="T5" fmla="*/ 2147483646 h 293"/>
              <a:gd name="T6" fmla="*/ 2147483646 w 462"/>
              <a:gd name="T7" fmla="*/ 2147483646 h 293"/>
              <a:gd name="T8" fmla="*/ 2147483646 w 462"/>
              <a:gd name="T9" fmla="*/ 2147483646 h 293"/>
              <a:gd name="T10" fmla="*/ 2147483646 w 462"/>
              <a:gd name="T11" fmla="*/ 2147483646 h 293"/>
              <a:gd name="T12" fmla="*/ 2147483646 w 462"/>
              <a:gd name="T13" fmla="*/ 2147483646 h 293"/>
              <a:gd name="T14" fmla="*/ 2147483646 w 462"/>
              <a:gd name="T15" fmla="*/ 2147483646 h 293"/>
              <a:gd name="T16" fmla="*/ 2147483646 w 462"/>
              <a:gd name="T17" fmla="*/ 2147483646 h 293"/>
              <a:gd name="T18" fmla="*/ 2147483646 w 462"/>
              <a:gd name="T19" fmla="*/ 2147483646 h 293"/>
              <a:gd name="T20" fmla="*/ 2147483646 w 462"/>
              <a:gd name="T21" fmla="*/ 2147483646 h 293"/>
              <a:gd name="T22" fmla="*/ 2147483646 w 462"/>
              <a:gd name="T23" fmla="*/ 2147483646 h 293"/>
              <a:gd name="T24" fmla="*/ 2147483646 w 462"/>
              <a:gd name="T25" fmla="*/ 2147483646 h 293"/>
              <a:gd name="T26" fmla="*/ 2147483646 w 462"/>
              <a:gd name="T27" fmla="*/ 2147483646 h 293"/>
              <a:gd name="T28" fmla="*/ 2147483646 w 462"/>
              <a:gd name="T29" fmla="*/ 2147483646 h 293"/>
              <a:gd name="T30" fmla="*/ 2147483646 w 462"/>
              <a:gd name="T31" fmla="*/ 2147483646 h 293"/>
              <a:gd name="T32" fmla="*/ 2147483646 w 462"/>
              <a:gd name="T33" fmla="*/ 2147483646 h 293"/>
              <a:gd name="T34" fmla="*/ 2147483646 w 462"/>
              <a:gd name="T35" fmla="*/ 2147483646 h 293"/>
              <a:gd name="T36" fmla="*/ 2147483646 w 462"/>
              <a:gd name="T37" fmla="*/ 2147483646 h 293"/>
              <a:gd name="T38" fmla="*/ 2147483646 w 462"/>
              <a:gd name="T39" fmla="*/ 2147483646 h 293"/>
              <a:gd name="T40" fmla="*/ 2147483646 w 462"/>
              <a:gd name="T41" fmla="*/ 2147483646 h 293"/>
              <a:gd name="T42" fmla="*/ 2147483646 w 462"/>
              <a:gd name="T43" fmla="*/ 2147483646 h 293"/>
              <a:gd name="T44" fmla="*/ 2147483646 w 462"/>
              <a:gd name="T45" fmla="*/ 2147483646 h 293"/>
              <a:gd name="T46" fmla="*/ 2147483646 w 462"/>
              <a:gd name="T47" fmla="*/ 2147483646 h 293"/>
              <a:gd name="T48" fmla="*/ 2147483646 w 462"/>
              <a:gd name="T49" fmla="*/ 2147483646 h 293"/>
              <a:gd name="T50" fmla="*/ 2147483646 w 462"/>
              <a:gd name="T51" fmla="*/ 2147483646 h 293"/>
              <a:gd name="T52" fmla="*/ 2147483646 w 462"/>
              <a:gd name="T53" fmla="*/ 2147483646 h 293"/>
              <a:gd name="T54" fmla="*/ 2147483646 w 462"/>
              <a:gd name="T55" fmla="*/ 2147483646 h 293"/>
              <a:gd name="T56" fmla="*/ 2147483646 w 462"/>
              <a:gd name="T57" fmla="*/ 2147483646 h 293"/>
              <a:gd name="T58" fmla="*/ 2147483646 w 462"/>
              <a:gd name="T59" fmla="*/ 2147483646 h 293"/>
              <a:gd name="T60" fmla="*/ 2147483646 w 462"/>
              <a:gd name="T61" fmla="*/ 2147483646 h 293"/>
              <a:gd name="T62" fmla="*/ 2147483646 w 462"/>
              <a:gd name="T63" fmla="*/ 2147483646 h 293"/>
              <a:gd name="T64" fmla="*/ 2147483646 w 462"/>
              <a:gd name="T65" fmla="*/ 2147483646 h 293"/>
              <a:gd name="T66" fmla="*/ 2147483646 w 462"/>
              <a:gd name="T67" fmla="*/ 2147483646 h 293"/>
              <a:gd name="T68" fmla="*/ 2147483646 w 462"/>
              <a:gd name="T69" fmla="*/ 2147483646 h 293"/>
              <a:gd name="T70" fmla="*/ 2147483646 w 462"/>
              <a:gd name="T71" fmla="*/ 2147483646 h 293"/>
              <a:gd name="T72" fmla="*/ 2147483646 w 462"/>
              <a:gd name="T73" fmla="*/ 2147483646 h 293"/>
              <a:gd name="T74" fmla="*/ 2147483646 w 462"/>
              <a:gd name="T75" fmla="*/ 2147483646 h 293"/>
              <a:gd name="T76" fmla="*/ 2147483646 w 462"/>
              <a:gd name="T77" fmla="*/ 2147483646 h 293"/>
              <a:gd name="T78" fmla="*/ 2147483646 w 462"/>
              <a:gd name="T79" fmla="*/ 2147483646 h 293"/>
              <a:gd name="T80" fmla="*/ 2147483646 w 462"/>
              <a:gd name="T81" fmla="*/ 2147483646 h 293"/>
              <a:gd name="T82" fmla="*/ 2147483646 w 462"/>
              <a:gd name="T83" fmla="*/ 2147483646 h 293"/>
              <a:gd name="T84" fmla="*/ 2147483646 w 462"/>
              <a:gd name="T85" fmla="*/ 2147483646 h 293"/>
              <a:gd name="T86" fmla="*/ 2147483646 w 462"/>
              <a:gd name="T87" fmla="*/ 2147483646 h 293"/>
              <a:gd name="T88" fmla="*/ 2147483646 w 462"/>
              <a:gd name="T89" fmla="*/ 2147483646 h 293"/>
              <a:gd name="T90" fmla="*/ 2147483646 w 462"/>
              <a:gd name="T91" fmla="*/ 2147483646 h 293"/>
              <a:gd name="T92" fmla="*/ 2147483646 w 462"/>
              <a:gd name="T93" fmla="*/ 2147483646 h 293"/>
              <a:gd name="T94" fmla="*/ 2147483646 w 462"/>
              <a:gd name="T95" fmla="*/ 2147483646 h 293"/>
              <a:gd name="T96" fmla="*/ 2147483646 w 462"/>
              <a:gd name="T97" fmla="*/ 2147483646 h 293"/>
              <a:gd name="T98" fmla="*/ 2147483646 w 462"/>
              <a:gd name="T99" fmla="*/ 2147483646 h 29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62" h="293">
                <a:moveTo>
                  <a:pt x="348" y="111"/>
                </a:moveTo>
                <a:cubicBezTo>
                  <a:pt x="348" y="96"/>
                  <a:pt x="337" y="85"/>
                  <a:pt x="322" y="85"/>
                </a:cubicBezTo>
                <a:cubicBezTo>
                  <a:pt x="313" y="85"/>
                  <a:pt x="304" y="90"/>
                  <a:pt x="300" y="98"/>
                </a:cubicBezTo>
                <a:cubicBezTo>
                  <a:pt x="238" y="86"/>
                  <a:pt x="238" y="86"/>
                  <a:pt x="238" y="86"/>
                </a:cubicBezTo>
                <a:cubicBezTo>
                  <a:pt x="236" y="73"/>
                  <a:pt x="226" y="63"/>
                  <a:pt x="212" y="63"/>
                </a:cubicBezTo>
                <a:cubicBezTo>
                  <a:pt x="198" y="63"/>
                  <a:pt x="186" y="74"/>
                  <a:pt x="186" y="89"/>
                </a:cubicBezTo>
                <a:cubicBezTo>
                  <a:pt x="186" y="90"/>
                  <a:pt x="187" y="91"/>
                  <a:pt x="187" y="92"/>
                </a:cubicBezTo>
                <a:cubicBezTo>
                  <a:pt x="160" y="105"/>
                  <a:pt x="160" y="105"/>
                  <a:pt x="160" y="105"/>
                </a:cubicBezTo>
                <a:cubicBezTo>
                  <a:pt x="155" y="100"/>
                  <a:pt x="148" y="97"/>
                  <a:pt x="141" y="97"/>
                </a:cubicBezTo>
                <a:cubicBezTo>
                  <a:pt x="127" y="97"/>
                  <a:pt x="115" y="108"/>
                  <a:pt x="115" y="122"/>
                </a:cubicBezTo>
                <a:cubicBezTo>
                  <a:pt x="115" y="134"/>
                  <a:pt x="123" y="144"/>
                  <a:pt x="133" y="147"/>
                </a:cubicBezTo>
                <a:cubicBezTo>
                  <a:pt x="133" y="193"/>
                  <a:pt x="133" y="193"/>
                  <a:pt x="133" y="193"/>
                </a:cubicBezTo>
                <a:cubicBezTo>
                  <a:pt x="123" y="196"/>
                  <a:pt x="115" y="206"/>
                  <a:pt x="115" y="217"/>
                </a:cubicBezTo>
                <a:cubicBezTo>
                  <a:pt x="115" y="232"/>
                  <a:pt x="127" y="243"/>
                  <a:pt x="141" y="243"/>
                </a:cubicBezTo>
                <a:cubicBezTo>
                  <a:pt x="151" y="243"/>
                  <a:pt x="159" y="238"/>
                  <a:pt x="163" y="230"/>
                </a:cubicBezTo>
                <a:cubicBezTo>
                  <a:pt x="225" y="242"/>
                  <a:pt x="225" y="242"/>
                  <a:pt x="225" y="242"/>
                </a:cubicBezTo>
                <a:cubicBezTo>
                  <a:pt x="227" y="255"/>
                  <a:pt x="238" y="265"/>
                  <a:pt x="251" y="265"/>
                </a:cubicBezTo>
                <a:cubicBezTo>
                  <a:pt x="265" y="265"/>
                  <a:pt x="277" y="253"/>
                  <a:pt x="277" y="239"/>
                </a:cubicBezTo>
                <a:cubicBezTo>
                  <a:pt x="277" y="238"/>
                  <a:pt x="277" y="237"/>
                  <a:pt x="277" y="236"/>
                </a:cubicBezTo>
                <a:cubicBezTo>
                  <a:pt x="304" y="224"/>
                  <a:pt x="304" y="224"/>
                  <a:pt x="304" y="224"/>
                </a:cubicBezTo>
                <a:cubicBezTo>
                  <a:pt x="308" y="229"/>
                  <a:pt x="315" y="232"/>
                  <a:pt x="322" y="232"/>
                </a:cubicBezTo>
                <a:cubicBezTo>
                  <a:pt x="337" y="232"/>
                  <a:pt x="348" y="220"/>
                  <a:pt x="348" y="206"/>
                </a:cubicBezTo>
                <a:cubicBezTo>
                  <a:pt x="348" y="195"/>
                  <a:pt x="341" y="185"/>
                  <a:pt x="330" y="181"/>
                </a:cubicBezTo>
                <a:cubicBezTo>
                  <a:pt x="330" y="135"/>
                  <a:pt x="330" y="135"/>
                  <a:pt x="330" y="135"/>
                </a:cubicBezTo>
                <a:cubicBezTo>
                  <a:pt x="341" y="132"/>
                  <a:pt x="348" y="122"/>
                  <a:pt x="348" y="111"/>
                </a:cubicBezTo>
                <a:close/>
                <a:moveTo>
                  <a:pt x="235" y="101"/>
                </a:moveTo>
                <a:cubicBezTo>
                  <a:pt x="297" y="114"/>
                  <a:pt x="297" y="114"/>
                  <a:pt x="297" y="114"/>
                </a:cubicBezTo>
                <a:cubicBezTo>
                  <a:pt x="297" y="114"/>
                  <a:pt x="297" y="114"/>
                  <a:pt x="297" y="114"/>
                </a:cubicBezTo>
                <a:cubicBezTo>
                  <a:pt x="270" y="127"/>
                  <a:pt x="270" y="127"/>
                  <a:pt x="270" y="127"/>
                </a:cubicBezTo>
                <a:cubicBezTo>
                  <a:pt x="265" y="122"/>
                  <a:pt x="258" y="119"/>
                  <a:pt x="251" y="119"/>
                </a:cubicBezTo>
                <a:cubicBezTo>
                  <a:pt x="241" y="119"/>
                  <a:pt x="233" y="124"/>
                  <a:pt x="228" y="132"/>
                </a:cubicBezTo>
                <a:cubicBezTo>
                  <a:pt x="220" y="130"/>
                  <a:pt x="220" y="130"/>
                  <a:pt x="220" y="130"/>
                </a:cubicBezTo>
                <a:cubicBezTo>
                  <a:pt x="220" y="113"/>
                  <a:pt x="220" y="113"/>
                  <a:pt x="220" y="113"/>
                </a:cubicBezTo>
                <a:cubicBezTo>
                  <a:pt x="227" y="111"/>
                  <a:pt x="232" y="107"/>
                  <a:pt x="235" y="101"/>
                </a:cubicBezTo>
                <a:close/>
                <a:moveTo>
                  <a:pt x="220" y="160"/>
                </a:moveTo>
                <a:cubicBezTo>
                  <a:pt x="220" y="147"/>
                  <a:pt x="220" y="147"/>
                  <a:pt x="220" y="147"/>
                </a:cubicBezTo>
                <a:cubicBezTo>
                  <a:pt x="225" y="148"/>
                  <a:pt x="225" y="148"/>
                  <a:pt x="225" y="148"/>
                </a:cubicBezTo>
                <a:cubicBezTo>
                  <a:pt x="227" y="158"/>
                  <a:pt x="234" y="166"/>
                  <a:pt x="243" y="169"/>
                </a:cubicBezTo>
                <a:cubicBezTo>
                  <a:pt x="243" y="182"/>
                  <a:pt x="243" y="182"/>
                  <a:pt x="243" y="182"/>
                </a:cubicBezTo>
                <a:cubicBezTo>
                  <a:pt x="238" y="181"/>
                  <a:pt x="238" y="181"/>
                  <a:pt x="238" y="181"/>
                </a:cubicBezTo>
                <a:cubicBezTo>
                  <a:pt x="237" y="171"/>
                  <a:pt x="230" y="163"/>
                  <a:pt x="220" y="160"/>
                </a:cubicBezTo>
                <a:close/>
                <a:moveTo>
                  <a:pt x="222" y="184"/>
                </a:moveTo>
                <a:cubicBezTo>
                  <a:pt x="222" y="190"/>
                  <a:pt x="218" y="194"/>
                  <a:pt x="212" y="194"/>
                </a:cubicBezTo>
                <a:cubicBezTo>
                  <a:pt x="207" y="194"/>
                  <a:pt x="202" y="190"/>
                  <a:pt x="202" y="184"/>
                </a:cubicBezTo>
                <a:cubicBezTo>
                  <a:pt x="202" y="179"/>
                  <a:pt x="207" y="174"/>
                  <a:pt x="212" y="174"/>
                </a:cubicBezTo>
                <a:cubicBezTo>
                  <a:pt x="218" y="174"/>
                  <a:pt x="222" y="179"/>
                  <a:pt x="222" y="184"/>
                </a:cubicBezTo>
                <a:close/>
                <a:moveTo>
                  <a:pt x="241" y="144"/>
                </a:moveTo>
                <a:cubicBezTo>
                  <a:pt x="241" y="139"/>
                  <a:pt x="246" y="135"/>
                  <a:pt x="251" y="135"/>
                </a:cubicBezTo>
                <a:cubicBezTo>
                  <a:pt x="256" y="135"/>
                  <a:pt x="261" y="139"/>
                  <a:pt x="261" y="144"/>
                </a:cubicBezTo>
                <a:cubicBezTo>
                  <a:pt x="261" y="150"/>
                  <a:pt x="256" y="154"/>
                  <a:pt x="251" y="154"/>
                </a:cubicBezTo>
                <a:cubicBezTo>
                  <a:pt x="246" y="154"/>
                  <a:pt x="241" y="150"/>
                  <a:pt x="241" y="144"/>
                </a:cubicBezTo>
                <a:close/>
                <a:moveTo>
                  <a:pt x="212" y="79"/>
                </a:moveTo>
                <a:cubicBezTo>
                  <a:pt x="218" y="79"/>
                  <a:pt x="222" y="83"/>
                  <a:pt x="222" y="89"/>
                </a:cubicBezTo>
                <a:cubicBezTo>
                  <a:pt x="222" y="94"/>
                  <a:pt x="218" y="99"/>
                  <a:pt x="212" y="99"/>
                </a:cubicBezTo>
                <a:cubicBezTo>
                  <a:pt x="207" y="99"/>
                  <a:pt x="202" y="94"/>
                  <a:pt x="202" y="89"/>
                </a:cubicBezTo>
                <a:cubicBezTo>
                  <a:pt x="202" y="83"/>
                  <a:pt x="207" y="79"/>
                  <a:pt x="212" y="79"/>
                </a:cubicBezTo>
                <a:close/>
                <a:moveTo>
                  <a:pt x="194" y="106"/>
                </a:moveTo>
                <a:cubicBezTo>
                  <a:pt x="197" y="110"/>
                  <a:pt x="200" y="112"/>
                  <a:pt x="204" y="113"/>
                </a:cubicBezTo>
                <a:cubicBezTo>
                  <a:pt x="204" y="127"/>
                  <a:pt x="204" y="127"/>
                  <a:pt x="204" y="127"/>
                </a:cubicBezTo>
                <a:cubicBezTo>
                  <a:pt x="167" y="120"/>
                  <a:pt x="167" y="120"/>
                  <a:pt x="167" y="120"/>
                </a:cubicBezTo>
                <a:cubicBezTo>
                  <a:pt x="167" y="120"/>
                  <a:pt x="167" y="119"/>
                  <a:pt x="167" y="119"/>
                </a:cubicBezTo>
                <a:lnTo>
                  <a:pt x="194" y="106"/>
                </a:lnTo>
                <a:close/>
                <a:moveTo>
                  <a:pt x="131" y="122"/>
                </a:moveTo>
                <a:cubicBezTo>
                  <a:pt x="131" y="117"/>
                  <a:pt x="136" y="113"/>
                  <a:pt x="141" y="113"/>
                </a:cubicBezTo>
                <a:cubicBezTo>
                  <a:pt x="146" y="113"/>
                  <a:pt x="151" y="117"/>
                  <a:pt x="151" y="122"/>
                </a:cubicBezTo>
                <a:cubicBezTo>
                  <a:pt x="151" y="128"/>
                  <a:pt x="146" y="132"/>
                  <a:pt x="141" y="132"/>
                </a:cubicBezTo>
                <a:cubicBezTo>
                  <a:pt x="136" y="132"/>
                  <a:pt x="131" y="128"/>
                  <a:pt x="131" y="122"/>
                </a:cubicBezTo>
                <a:close/>
                <a:moveTo>
                  <a:pt x="141" y="227"/>
                </a:moveTo>
                <a:cubicBezTo>
                  <a:pt x="136" y="227"/>
                  <a:pt x="131" y="223"/>
                  <a:pt x="131" y="217"/>
                </a:cubicBezTo>
                <a:cubicBezTo>
                  <a:pt x="131" y="212"/>
                  <a:pt x="136" y="207"/>
                  <a:pt x="141" y="207"/>
                </a:cubicBezTo>
                <a:cubicBezTo>
                  <a:pt x="146" y="207"/>
                  <a:pt x="151" y="212"/>
                  <a:pt x="151" y="217"/>
                </a:cubicBezTo>
                <a:cubicBezTo>
                  <a:pt x="151" y="223"/>
                  <a:pt x="146" y="227"/>
                  <a:pt x="141" y="227"/>
                </a:cubicBezTo>
                <a:close/>
                <a:moveTo>
                  <a:pt x="160" y="200"/>
                </a:moveTo>
                <a:cubicBezTo>
                  <a:pt x="157" y="197"/>
                  <a:pt x="153" y="194"/>
                  <a:pt x="149" y="193"/>
                </a:cubicBezTo>
                <a:cubicBezTo>
                  <a:pt x="149" y="147"/>
                  <a:pt x="149" y="147"/>
                  <a:pt x="149" y="147"/>
                </a:cubicBezTo>
                <a:cubicBezTo>
                  <a:pt x="155" y="145"/>
                  <a:pt x="160" y="141"/>
                  <a:pt x="163" y="136"/>
                </a:cubicBezTo>
                <a:cubicBezTo>
                  <a:pt x="204" y="144"/>
                  <a:pt x="204" y="144"/>
                  <a:pt x="204" y="144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194" y="163"/>
                  <a:pt x="186" y="173"/>
                  <a:pt x="186" y="184"/>
                </a:cubicBezTo>
                <a:cubicBezTo>
                  <a:pt x="186" y="185"/>
                  <a:pt x="187" y="186"/>
                  <a:pt x="187" y="187"/>
                </a:cubicBezTo>
                <a:lnTo>
                  <a:pt x="160" y="200"/>
                </a:lnTo>
                <a:close/>
                <a:moveTo>
                  <a:pt x="228" y="227"/>
                </a:moveTo>
                <a:cubicBezTo>
                  <a:pt x="167" y="214"/>
                  <a:pt x="167" y="214"/>
                  <a:pt x="167" y="214"/>
                </a:cubicBezTo>
                <a:cubicBezTo>
                  <a:pt x="194" y="202"/>
                  <a:pt x="194" y="202"/>
                  <a:pt x="194" y="202"/>
                </a:cubicBezTo>
                <a:cubicBezTo>
                  <a:pt x="198" y="207"/>
                  <a:pt x="205" y="210"/>
                  <a:pt x="212" y="210"/>
                </a:cubicBezTo>
                <a:cubicBezTo>
                  <a:pt x="222" y="210"/>
                  <a:pt x="230" y="205"/>
                  <a:pt x="235" y="197"/>
                </a:cubicBezTo>
                <a:cubicBezTo>
                  <a:pt x="243" y="198"/>
                  <a:pt x="243" y="198"/>
                  <a:pt x="243" y="198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37" y="217"/>
                  <a:pt x="232" y="221"/>
                  <a:pt x="228" y="227"/>
                </a:cubicBezTo>
                <a:close/>
                <a:moveTo>
                  <a:pt x="251" y="249"/>
                </a:moveTo>
                <a:cubicBezTo>
                  <a:pt x="246" y="249"/>
                  <a:pt x="241" y="245"/>
                  <a:pt x="241" y="239"/>
                </a:cubicBezTo>
                <a:cubicBezTo>
                  <a:pt x="241" y="234"/>
                  <a:pt x="246" y="229"/>
                  <a:pt x="251" y="229"/>
                </a:cubicBezTo>
                <a:cubicBezTo>
                  <a:pt x="256" y="229"/>
                  <a:pt x="261" y="234"/>
                  <a:pt x="261" y="239"/>
                </a:cubicBezTo>
                <a:cubicBezTo>
                  <a:pt x="261" y="245"/>
                  <a:pt x="256" y="249"/>
                  <a:pt x="251" y="249"/>
                </a:cubicBezTo>
                <a:close/>
                <a:moveTo>
                  <a:pt x="270" y="222"/>
                </a:moveTo>
                <a:cubicBezTo>
                  <a:pt x="267" y="219"/>
                  <a:pt x="263" y="216"/>
                  <a:pt x="259" y="215"/>
                </a:cubicBezTo>
                <a:cubicBezTo>
                  <a:pt x="259" y="202"/>
                  <a:pt x="259" y="202"/>
                  <a:pt x="259" y="202"/>
                </a:cubicBezTo>
                <a:cubicBezTo>
                  <a:pt x="297" y="209"/>
                  <a:pt x="297" y="209"/>
                  <a:pt x="297" y="209"/>
                </a:cubicBezTo>
                <a:cubicBezTo>
                  <a:pt x="297" y="209"/>
                  <a:pt x="297" y="209"/>
                  <a:pt x="297" y="209"/>
                </a:cubicBezTo>
                <a:lnTo>
                  <a:pt x="270" y="222"/>
                </a:lnTo>
                <a:close/>
                <a:moveTo>
                  <a:pt x="300" y="193"/>
                </a:moveTo>
                <a:cubicBezTo>
                  <a:pt x="259" y="185"/>
                  <a:pt x="259" y="185"/>
                  <a:pt x="259" y="185"/>
                </a:cubicBezTo>
                <a:cubicBezTo>
                  <a:pt x="259" y="169"/>
                  <a:pt x="259" y="169"/>
                  <a:pt x="259" y="169"/>
                </a:cubicBezTo>
                <a:cubicBezTo>
                  <a:pt x="269" y="166"/>
                  <a:pt x="277" y="156"/>
                  <a:pt x="277" y="144"/>
                </a:cubicBezTo>
                <a:cubicBezTo>
                  <a:pt x="277" y="143"/>
                  <a:pt x="277" y="142"/>
                  <a:pt x="277" y="141"/>
                </a:cubicBezTo>
                <a:cubicBezTo>
                  <a:pt x="304" y="128"/>
                  <a:pt x="304" y="128"/>
                  <a:pt x="304" y="128"/>
                </a:cubicBezTo>
                <a:cubicBezTo>
                  <a:pt x="306" y="131"/>
                  <a:pt x="310" y="134"/>
                  <a:pt x="314" y="135"/>
                </a:cubicBezTo>
                <a:cubicBezTo>
                  <a:pt x="314" y="181"/>
                  <a:pt x="314" y="181"/>
                  <a:pt x="314" y="181"/>
                </a:cubicBezTo>
                <a:cubicBezTo>
                  <a:pt x="308" y="183"/>
                  <a:pt x="303" y="188"/>
                  <a:pt x="300" y="193"/>
                </a:cubicBezTo>
                <a:close/>
                <a:moveTo>
                  <a:pt x="332" y="206"/>
                </a:moveTo>
                <a:cubicBezTo>
                  <a:pt x="332" y="211"/>
                  <a:pt x="328" y="216"/>
                  <a:pt x="322" y="216"/>
                </a:cubicBezTo>
                <a:cubicBezTo>
                  <a:pt x="317" y="216"/>
                  <a:pt x="312" y="211"/>
                  <a:pt x="312" y="206"/>
                </a:cubicBezTo>
                <a:cubicBezTo>
                  <a:pt x="312" y="201"/>
                  <a:pt x="317" y="196"/>
                  <a:pt x="322" y="196"/>
                </a:cubicBezTo>
                <a:cubicBezTo>
                  <a:pt x="328" y="196"/>
                  <a:pt x="332" y="201"/>
                  <a:pt x="332" y="206"/>
                </a:cubicBezTo>
                <a:close/>
                <a:moveTo>
                  <a:pt x="322" y="120"/>
                </a:moveTo>
                <a:cubicBezTo>
                  <a:pt x="317" y="120"/>
                  <a:pt x="312" y="116"/>
                  <a:pt x="312" y="111"/>
                </a:cubicBezTo>
                <a:cubicBezTo>
                  <a:pt x="312" y="105"/>
                  <a:pt x="317" y="101"/>
                  <a:pt x="322" y="101"/>
                </a:cubicBezTo>
                <a:cubicBezTo>
                  <a:pt x="328" y="101"/>
                  <a:pt x="332" y="105"/>
                  <a:pt x="332" y="111"/>
                </a:cubicBezTo>
                <a:cubicBezTo>
                  <a:pt x="332" y="116"/>
                  <a:pt x="328" y="120"/>
                  <a:pt x="322" y="120"/>
                </a:cubicBezTo>
                <a:close/>
                <a:moveTo>
                  <a:pt x="435" y="148"/>
                </a:moveTo>
                <a:cubicBezTo>
                  <a:pt x="437" y="140"/>
                  <a:pt x="439" y="132"/>
                  <a:pt x="439" y="123"/>
                </a:cubicBezTo>
                <a:cubicBezTo>
                  <a:pt x="439" y="104"/>
                  <a:pt x="433" y="86"/>
                  <a:pt x="422" y="70"/>
                </a:cubicBezTo>
                <a:cubicBezTo>
                  <a:pt x="420" y="67"/>
                  <a:pt x="415" y="66"/>
                  <a:pt x="411" y="68"/>
                </a:cubicBezTo>
                <a:cubicBezTo>
                  <a:pt x="407" y="71"/>
                  <a:pt x="406" y="76"/>
                  <a:pt x="409" y="79"/>
                </a:cubicBezTo>
                <a:cubicBezTo>
                  <a:pt x="418" y="92"/>
                  <a:pt x="423" y="108"/>
                  <a:pt x="423" y="123"/>
                </a:cubicBezTo>
                <a:cubicBezTo>
                  <a:pt x="423" y="132"/>
                  <a:pt x="421" y="140"/>
                  <a:pt x="419" y="148"/>
                </a:cubicBezTo>
                <a:cubicBezTo>
                  <a:pt x="418" y="151"/>
                  <a:pt x="419" y="154"/>
                  <a:pt x="421" y="156"/>
                </a:cubicBezTo>
                <a:cubicBezTo>
                  <a:pt x="437" y="170"/>
                  <a:pt x="446" y="189"/>
                  <a:pt x="446" y="209"/>
                </a:cubicBezTo>
                <a:cubicBezTo>
                  <a:pt x="446" y="247"/>
                  <a:pt x="415" y="277"/>
                  <a:pt x="378" y="277"/>
                </a:cubicBezTo>
                <a:cubicBezTo>
                  <a:pt x="88" y="277"/>
                  <a:pt x="88" y="277"/>
                  <a:pt x="88" y="277"/>
                </a:cubicBezTo>
                <a:cubicBezTo>
                  <a:pt x="48" y="277"/>
                  <a:pt x="16" y="245"/>
                  <a:pt x="16" y="206"/>
                </a:cubicBezTo>
                <a:cubicBezTo>
                  <a:pt x="16" y="178"/>
                  <a:pt x="31" y="154"/>
                  <a:pt x="56" y="141"/>
                </a:cubicBezTo>
                <a:cubicBezTo>
                  <a:pt x="59" y="140"/>
                  <a:pt x="60" y="137"/>
                  <a:pt x="60" y="134"/>
                </a:cubicBezTo>
                <a:cubicBezTo>
                  <a:pt x="60" y="134"/>
                  <a:pt x="60" y="133"/>
                  <a:pt x="60" y="133"/>
                </a:cubicBezTo>
                <a:cubicBezTo>
                  <a:pt x="60" y="69"/>
                  <a:pt x="113" y="16"/>
                  <a:pt x="178" y="16"/>
                </a:cubicBezTo>
                <a:cubicBezTo>
                  <a:pt x="217" y="16"/>
                  <a:pt x="254" y="36"/>
                  <a:pt x="276" y="68"/>
                </a:cubicBezTo>
                <a:cubicBezTo>
                  <a:pt x="277" y="70"/>
                  <a:pt x="279" y="72"/>
                  <a:pt x="282" y="72"/>
                </a:cubicBezTo>
                <a:cubicBezTo>
                  <a:pt x="284" y="72"/>
                  <a:pt x="287" y="71"/>
                  <a:pt x="288" y="70"/>
                </a:cubicBezTo>
                <a:cubicBezTo>
                  <a:pt x="288" y="70"/>
                  <a:pt x="289" y="69"/>
                  <a:pt x="289" y="69"/>
                </a:cubicBezTo>
                <a:cubicBezTo>
                  <a:pt x="290" y="68"/>
                  <a:pt x="309" y="45"/>
                  <a:pt x="344" y="45"/>
                </a:cubicBezTo>
                <a:cubicBezTo>
                  <a:pt x="360" y="45"/>
                  <a:pt x="375" y="50"/>
                  <a:pt x="388" y="59"/>
                </a:cubicBezTo>
                <a:cubicBezTo>
                  <a:pt x="392" y="61"/>
                  <a:pt x="397" y="60"/>
                  <a:pt x="399" y="56"/>
                </a:cubicBezTo>
                <a:cubicBezTo>
                  <a:pt x="402" y="53"/>
                  <a:pt x="401" y="48"/>
                  <a:pt x="397" y="45"/>
                </a:cubicBezTo>
                <a:cubicBezTo>
                  <a:pt x="381" y="35"/>
                  <a:pt x="363" y="29"/>
                  <a:pt x="344" y="29"/>
                </a:cubicBezTo>
                <a:cubicBezTo>
                  <a:pt x="314" y="29"/>
                  <a:pt x="294" y="43"/>
                  <a:pt x="284" y="52"/>
                </a:cubicBezTo>
                <a:cubicBezTo>
                  <a:pt x="258" y="19"/>
                  <a:pt x="220" y="0"/>
                  <a:pt x="178" y="0"/>
                </a:cubicBezTo>
                <a:cubicBezTo>
                  <a:pt x="106" y="0"/>
                  <a:pt x="47" y="58"/>
                  <a:pt x="44" y="129"/>
                </a:cubicBezTo>
                <a:cubicBezTo>
                  <a:pt x="17" y="145"/>
                  <a:pt x="0" y="174"/>
                  <a:pt x="0" y="206"/>
                </a:cubicBezTo>
                <a:cubicBezTo>
                  <a:pt x="0" y="254"/>
                  <a:pt x="39" y="293"/>
                  <a:pt x="88" y="293"/>
                </a:cubicBezTo>
                <a:cubicBezTo>
                  <a:pt x="378" y="293"/>
                  <a:pt x="378" y="293"/>
                  <a:pt x="378" y="293"/>
                </a:cubicBezTo>
                <a:cubicBezTo>
                  <a:pt x="424" y="293"/>
                  <a:pt x="462" y="256"/>
                  <a:pt x="462" y="209"/>
                </a:cubicBezTo>
                <a:cubicBezTo>
                  <a:pt x="462" y="186"/>
                  <a:pt x="452" y="164"/>
                  <a:pt x="435" y="14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/>
          <a:lstStyle/>
          <a:p>
            <a:endParaRPr lang="en-US" sz="1350"/>
          </a:p>
        </p:txBody>
      </p:sp>
      <p:sp>
        <p:nvSpPr>
          <p:cNvPr id="4" name="Rektangel 14"/>
          <p:cNvSpPr>
            <a:spLocks noChangeArrowheads="1"/>
          </p:cNvSpPr>
          <p:nvPr/>
        </p:nvSpPr>
        <p:spPr bwMode="auto">
          <a:xfrm>
            <a:off x="7372424" y="2514862"/>
            <a:ext cx="1465241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000" dirty="0">
                <a:solidFill>
                  <a:schemeClr val="bg1"/>
                </a:solidFill>
                <a:latin typeface="+mj-lt"/>
              </a:rPr>
              <a:t>Multi domain </a:t>
            </a:r>
            <a:br>
              <a:rPr lang="en-US" sz="1000" dirty="0">
                <a:solidFill>
                  <a:schemeClr val="bg1"/>
                </a:solidFill>
                <a:latin typeface="+mj-lt"/>
              </a:rPr>
            </a:br>
            <a:r>
              <a:rPr lang="en-US" sz="1000" dirty="0">
                <a:solidFill>
                  <a:schemeClr val="bg1"/>
                </a:solidFill>
                <a:latin typeface="+mj-lt"/>
              </a:rPr>
              <a:t>performance </a:t>
            </a:r>
          </a:p>
        </p:txBody>
      </p:sp>
      <p:sp>
        <p:nvSpPr>
          <p:cNvPr id="5" name="Freeform 3"/>
          <p:cNvSpPr>
            <a:spLocks noChangeAspect="1" noEditPoints="1"/>
          </p:cNvSpPr>
          <p:nvPr/>
        </p:nvSpPr>
        <p:spPr bwMode="auto">
          <a:xfrm>
            <a:off x="8033254" y="2848458"/>
            <a:ext cx="596296" cy="691844"/>
          </a:xfrm>
          <a:custGeom>
            <a:avLst/>
            <a:gdLst>
              <a:gd name="T0" fmla="*/ 2147483646 w 355"/>
              <a:gd name="T1" fmla="*/ 2147483646 h 411"/>
              <a:gd name="T2" fmla="*/ 2147483646 w 355"/>
              <a:gd name="T3" fmla="*/ 2147483646 h 411"/>
              <a:gd name="T4" fmla="*/ 2147483646 w 355"/>
              <a:gd name="T5" fmla="*/ 2147483646 h 411"/>
              <a:gd name="T6" fmla="*/ 2147483646 w 355"/>
              <a:gd name="T7" fmla="*/ 2147483646 h 411"/>
              <a:gd name="T8" fmla="*/ 2147483646 w 355"/>
              <a:gd name="T9" fmla="*/ 2147483646 h 411"/>
              <a:gd name="T10" fmla="*/ 2147483646 w 355"/>
              <a:gd name="T11" fmla="*/ 2147483646 h 411"/>
              <a:gd name="T12" fmla="*/ 2147483646 w 355"/>
              <a:gd name="T13" fmla="*/ 2147483646 h 411"/>
              <a:gd name="T14" fmla="*/ 2147483646 w 355"/>
              <a:gd name="T15" fmla="*/ 2147483646 h 411"/>
              <a:gd name="T16" fmla="*/ 2147483646 w 355"/>
              <a:gd name="T17" fmla="*/ 2147483646 h 411"/>
              <a:gd name="T18" fmla="*/ 2147483646 w 355"/>
              <a:gd name="T19" fmla="*/ 2147483646 h 411"/>
              <a:gd name="T20" fmla="*/ 2147483646 w 355"/>
              <a:gd name="T21" fmla="*/ 2147483646 h 411"/>
              <a:gd name="T22" fmla="*/ 2147483646 w 355"/>
              <a:gd name="T23" fmla="*/ 2147483646 h 411"/>
              <a:gd name="T24" fmla="*/ 2147483646 w 355"/>
              <a:gd name="T25" fmla="*/ 2147483646 h 411"/>
              <a:gd name="T26" fmla="*/ 2147483646 w 355"/>
              <a:gd name="T27" fmla="*/ 2147483646 h 411"/>
              <a:gd name="T28" fmla="*/ 2147483646 w 355"/>
              <a:gd name="T29" fmla="*/ 2147483646 h 411"/>
              <a:gd name="T30" fmla="*/ 2147483646 w 355"/>
              <a:gd name="T31" fmla="*/ 2147483646 h 411"/>
              <a:gd name="T32" fmla="*/ 2147483646 w 355"/>
              <a:gd name="T33" fmla="*/ 2147483646 h 411"/>
              <a:gd name="T34" fmla="*/ 2147483646 w 355"/>
              <a:gd name="T35" fmla="*/ 2147483646 h 411"/>
              <a:gd name="T36" fmla="*/ 2147483646 w 355"/>
              <a:gd name="T37" fmla="*/ 2147483646 h 411"/>
              <a:gd name="T38" fmla="*/ 2147483646 w 355"/>
              <a:gd name="T39" fmla="*/ 2147483646 h 411"/>
              <a:gd name="T40" fmla="*/ 2147483646 w 355"/>
              <a:gd name="T41" fmla="*/ 2147483646 h 411"/>
              <a:gd name="T42" fmla="*/ 2147483646 w 355"/>
              <a:gd name="T43" fmla="*/ 2147483646 h 411"/>
              <a:gd name="T44" fmla="*/ 2147483646 w 355"/>
              <a:gd name="T45" fmla="*/ 2147483646 h 411"/>
              <a:gd name="T46" fmla="*/ 2147483646 w 355"/>
              <a:gd name="T47" fmla="*/ 2147483646 h 411"/>
              <a:gd name="T48" fmla="*/ 2147483646 w 355"/>
              <a:gd name="T49" fmla="*/ 2147483646 h 411"/>
              <a:gd name="T50" fmla="*/ 2147483646 w 355"/>
              <a:gd name="T51" fmla="*/ 2147483646 h 411"/>
              <a:gd name="T52" fmla="*/ 2147483646 w 355"/>
              <a:gd name="T53" fmla="*/ 2147483646 h 411"/>
              <a:gd name="T54" fmla="*/ 2147483646 w 355"/>
              <a:gd name="T55" fmla="*/ 2147483646 h 411"/>
              <a:gd name="T56" fmla="*/ 2147483646 w 355"/>
              <a:gd name="T57" fmla="*/ 2147483646 h 411"/>
              <a:gd name="T58" fmla="*/ 2147483646 w 355"/>
              <a:gd name="T59" fmla="*/ 2147483646 h 411"/>
              <a:gd name="T60" fmla="*/ 2147483646 w 355"/>
              <a:gd name="T61" fmla="*/ 2147483646 h 411"/>
              <a:gd name="T62" fmla="*/ 2147483646 w 355"/>
              <a:gd name="T63" fmla="*/ 2147483646 h 411"/>
              <a:gd name="T64" fmla="*/ 2147483646 w 355"/>
              <a:gd name="T65" fmla="*/ 2147483646 h 411"/>
              <a:gd name="T66" fmla="*/ 2147483646 w 355"/>
              <a:gd name="T67" fmla="*/ 2147483646 h 411"/>
              <a:gd name="T68" fmla="*/ 2147483646 w 355"/>
              <a:gd name="T69" fmla="*/ 2147483646 h 411"/>
              <a:gd name="T70" fmla="*/ 2147483646 w 355"/>
              <a:gd name="T71" fmla="*/ 2147483646 h 411"/>
              <a:gd name="T72" fmla="*/ 2147483646 w 355"/>
              <a:gd name="T73" fmla="*/ 2147483646 h 411"/>
              <a:gd name="T74" fmla="*/ 2147483646 w 355"/>
              <a:gd name="T75" fmla="*/ 2147483646 h 411"/>
              <a:gd name="T76" fmla="*/ 2147483646 w 355"/>
              <a:gd name="T77" fmla="*/ 2147483646 h 411"/>
              <a:gd name="T78" fmla="*/ 2147483646 w 355"/>
              <a:gd name="T79" fmla="*/ 2147483646 h 411"/>
              <a:gd name="T80" fmla="*/ 2147483646 w 355"/>
              <a:gd name="T81" fmla="*/ 2147483646 h 411"/>
              <a:gd name="T82" fmla="*/ 2147483646 w 355"/>
              <a:gd name="T83" fmla="*/ 2147483646 h 411"/>
              <a:gd name="T84" fmla="*/ 2147483646 w 355"/>
              <a:gd name="T85" fmla="*/ 2147483646 h 411"/>
              <a:gd name="T86" fmla="*/ 2147483646 w 355"/>
              <a:gd name="T87" fmla="*/ 2147483646 h 411"/>
              <a:gd name="T88" fmla="*/ 2147483646 w 355"/>
              <a:gd name="T89" fmla="*/ 2147483646 h 411"/>
              <a:gd name="T90" fmla="*/ 2147483646 w 355"/>
              <a:gd name="T91" fmla="*/ 2147483646 h 411"/>
              <a:gd name="T92" fmla="*/ 2147483646 w 355"/>
              <a:gd name="T93" fmla="*/ 2147483646 h 411"/>
              <a:gd name="T94" fmla="*/ 2147483646 w 355"/>
              <a:gd name="T95" fmla="*/ 2147483646 h 411"/>
              <a:gd name="T96" fmla="*/ 2147483646 w 355"/>
              <a:gd name="T97" fmla="*/ 2147483646 h 411"/>
              <a:gd name="T98" fmla="*/ 2147483646 w 355"/>
              <a:gd name="T99" fmla="*/ 2147483646 h 41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55" h="411">
                <a:moveTo>
                  <a:pt x="204" y="143"/>
                </a:moveTo>
                <a:cubicBezTo>
                  <a:pt x="204" y="144"/>
                  <a:pt x="206" y="146"/>
                  <a:pt x="208" y="146"/>
                </a:cubicBezTo>
                <a:cubicBezTo>
                  <a:pt x="215" y="146"/>
                  <a:pt x="229" y="145"/>
                  <a:pt x="243" y="136"/>
                </a:cubicBezTo>
                <a:cubicBezTo>
                  <a:pt x="264" y="121"/>
                  <a:pt x="268" y="97"/>
                  <a:pt x="269" y="98"/>
                </a:cubicBezTo>
                <a:cubicBezTo>
                  <a:pt x="271" y="99"/>
                  <a:pt x="268" y="126"/>
                  <a:pt x="248" y="143"/>
                </a:cubicBezTo>
                <a:cubicBezTo>
                  <a:pt x="237" y="153"/>
                  <a:pt x="223" y="154"/>
                  <a:pt x="215" y="155"/>
                </a:cubicBezTo>
                <a:cubicBezTo>
                  <a:pt x="212" y="156"/>
                  <a:pt x="215" y="159"/>
                  <a:pt x="216" y="160"/>
                </a:cubicBezTo>
                <a:cubicBezTo>
                  <a:pt x="229" y="168"/>
                  <a:pt x="257" y="170"/>
                  <a:pt x="275" y="145"/>
                </a:cubicBezTo>
                <a:cubicBezTo>
                  <a:pt x="291" y="123"/>
                  <a:pt x="290" y="99"/>
                  <a:pt x="284" y="71"/>
                </a:cubicBezTo>
                <a:cubicBezTo>
                  <a:pt x="283" y="69"/>
                  <a:pt x="282" y="68"/>
                  <a:pt x="280" y="70"/>
                </a:cubicBezTo>
                <a:cubicBezTo>
                  <a:pt x="254" y="98"/>
                  <a:pt x="231" y="89"/>
                  <a:pt x="213" y="103"/>
                </a:cubicBezTo>
                <a:cubicBezTo>
                  <a:pt x="200" y="115"/>
                  <a:pt x="199" y="131"/>
                  <a:pt x="204" y="143"/>
                </a:cubicBezTo>
                <a:close/>
                <a:moveTo>
                  <a:pt x="354" y="309"/>
                </a:moveTo>
                <a:cubicBezTo>
                  <a:pt x="353" y="304"/>
                  <a:pt x="349" y="301"/>
                  <a:pt x="344" y="302"/>
                </a:cubicBezTo>
                <a:cubicBezTo>
                  <a:pt x="340" y="303"/>
                  <a:pt x="337" y="307"/>
                  <a:pt x="338" y="311"/>
                </a:cubicBezTo>
                <a:cubicBezTo>
                  <a:pt x="338" y="315"/>
                  <a:pt x="339" y="316"/>
                  <a:pt x="339" y="319"/>
                </a:cubicBezTo>
                <a:cubicBezTo>
                  <a:pt x="338" y="333"/>
                  <a:pt x="334" y="344"/>
                  <a:pt x="325" y="354"/>
                </a:cubicBezTo>
                <a:cubicBezTo>
                  <a:pt x="317" y="364"/>
                  <a:pt x="305" y="372"/>
                  <a:pt x="292" y="378"/>
                </a:cubicBezTo>
                <a:cubicBezTo>
                  <a:pt x="272" y="388"/>
                  <a:pt x="227" y="395"/>
                  <a:pt x="192" y="395"/>
                </a:cubicBezTo>
                <a:cubicBezTo>
                  <a:pt x="180" y="395"/>
                  <a:pt x="169" y="394"/>
                  <a:pt x="161" y="393"/>
                </a:cubicBezTo>
                <a:cubicBezTo>
                  <a:pt x="132" y="387"/>
                  <a:pt x="77" y="350"/>
                  <a:pt x="56" y="328"/>
                </a:cubicBezTo>
                <a:cubicBezTo>
                  <a:pt x="47" y="319"/>
                  <a:pt x="36" y="298"/>
                  <a:pt x="29" y="277"/>
                </a:cubicBezTo>
                <a:cubicBezTo>
                  <a:pt x="21" y="257"/>
                  <a:pt x="16" y="235"/>
                  <a:pt x="16" y="227"/>
                </a:cubicBezTo>
                <a:cubicBezTo>
                  <a:pt x="16" y="227"/>
                  <a:pt x="16" y="226"/>
                  <a:pt x="16" y="226"/>
                </a:cubicBezTo>
                <a:cubicBezTo>
                  <a:pt x="16" y="226"/>
                  <a:pt x="16" y="226"/>
                  <a:pt x="16" y="226"/>
                </a:cubicBezTo>
                <a:cubicBezTo>
                  <a:pt x="17" y="220"/>
                  <a:pt x="27" y="213"/>
                  <a:pt x="34" y="213"/>
                </a:cubicBezTo>
                <a:cubicBezTo>
                  <a:pt x="37" y="213"/>
                  <a:pt x="40" y="214"/>
                  <a:pt x="43" y="217"/>
                </a:cubicBezTo>
                <a:cubicBezTo>
                  <a:pt x="55" y="229"/>
                  <a:pt x="60" y="240"/>
                  <a:pt x="67" y="257"/>
                </a:cubicBezTo>
                <a:cubicBezTo>
                  <a:pt x="68" y="258"/>
                  <a:pt x="68" y="258"/>
                  <a:pt x="68" y="259"/>
                </a:cubicBezTo>
                <a:cubicBezTo>
                  <a:pt x="63" y="261"/>
                  <a:pt x="59" y="264"/>
                  <a:pt x="56" y="267"/>
                </a:cubicBezTo>
                <a:cubicBezTo>
                  <a:pt x="51" y="272"/>
                  <a:pt x="48" y="278"/>
                  <a:pt x="47" y="285"/>
                </a:cubicBezTo>
                <a:cubicBezTo>
                  <a:pt x="46" y="287"/>
                  <a:pt x="46" y="289"/>
                  <a:pt x="46" y="291"/>
                </a:cubicBezTo>
                <a:cubicBezTo>
                  <a:pt x="46" y="292"/>
                  <a:pt x="46" y="293"/>
                  <a:pt x="46" y="294"/>
                </a:cubicBezTo>
                <a:cubicBezTo>
                  <a:pt x="47" y="303"/>
                  <a:pt x="53" y="311"/>
                  <a:pt x="60" y="317"/>
                </a:cubicBezTo>
                <a:cubicBezTo>
                  <a:pt x="63" y="320"/>
                  <a:pt x="66" y="323"/>
                  <a:pt x="70" y="326"/>
                </a:cubicBezTo>
                <a:cubicBezTo>
                  <a:pt x="72" y="327"/>
                  <a:pt x="73" y="329"/>
                  <a:pt x="75" y="330"/>
                </a:cubicBezTo>
                <a:cubicBezTo>
                  <a:pt x="79" y="333"/>
                  <a:pt x="83" y="336"/>
                  <a:pt x="88" y="339"/>
                </a:cubicBezTo>
                <a:cubicBezTo>
                  <a:pt x="100" y="347"/>
                  <a:pt x="119" y="352"/>
                  <a:pt x="138" y="356"/>
                </a:cubicBezTo>
                <a:cubicBezTo>
                  <a:pt x="146" y="358"/>
                  <a:pt x="154" y="359"/>
                  <a:pt x="162" y="360"/>
                </a:cubicBezTo>
                <a:cubicBezTo>
                  <a:pt x="170" y="361"/>
                  <a:pt x="177" y="362"/>
                  <a:pt x="184" y="362"/>
                </a:cubicBezTo>
                <a:cubicBezTo>
                  <a:pt x="185" y="362"/>
                  <a:pt x="187" y="362"/>
                  <a:pt x="188" y="362"/>
                </a:cubicBezTo>
                <a:cubicBezTo>
                  <a:pt x="190" y="362"/>
                  <a:pt x="191" y="362"/>
                  <a:pt x="192" y="362"/>
                </a:cubicBezTo>
                <a:cubicBezTo>
                  <a:pt x="196" y="362"/>
                  <a:pt x="200" y="358"/>
                  <a:pt x="200" y="354"/>
                </a:cubicBezTo>
                <a:cubicBezTo>
                  <a:pt x="199" y="352"/>
                  <a:pt x="199" y="350"/>
                  <a:pt x="198" y="349"/>
                </a:cubicBezTo>
                <a:cubicBezTo>
                  <a:pt x="197" y="348"/>
                  <a:pt x="196" y="347"/>
                  <a:pt x="194" y="346"/>
                </a:cubicBezTo>
                <a:cubicBezTo>
                  <a:pt x="193" y="346"/>
                  <a:pt x="192" y="346"/>
                  <a:pt x="191" y="346"/>
                </a:cubicBezTo>
                <a:cubicBezTo>
                  <a:pt x="190" y="346"/>
                  <a:pt x="189" y="346"/>
                  <a:pt x="188" y="346"/>
                </a:cubicBezTo>
                <a:cubicBezTo>
                  <a:pt x="186" y="346"/>
                  <a:pt x="183" y="346"/>
                  <a:pt x="180" y="346"/>
                </a:cubicBezTo>
                <a:cubicBezTo>
                  <a:pt x="170" y="345"/>
                  <a:pt x="156" y="344"/>
                  <a:pt x="143" y="341"/>
                </a:cubicBezTo>
                <a:cubicBezTo>
                  <a:pt x="142" y="341"/>
                  <a:pt x="142" y="341"/>
                  <a:pt x="141" y="340"/>
                </a:cubicBezTo>
                <a:cubicBezTo>
                  <a:pt x="123" y="337"/>
                  <a:pt x="106" y="331"/>
                  <a:pt x="97" y="325"/>
                </a:cubicBezTo>
                <a:cubicBezTo>
                  <a:pt x="92" y="322"/>
                  <a:pt x="88" y="320"/>
                  <a:pt x="84" y="317"/>
                </a:cubicBezTo>
                <a:cubicBezTo>
                  <a:pt x="82" y="315"/>
                  <a:pt x="79" y="313"/>
                  <a:pt x="77" y="311"/>
                </a:cubicBezTo>
                <a:cubicBezTo>
                  <a:pt x="75" y="309"/>
                  <a:pt x="73" y="308"/>
                  <a:pt x="71" y="306"/>
                </a:cubicBezTo>
                <a:cubicBezTo>
                  <a:pt x="70" y="305"/>
                  <a:pt x="69" y="304"/>
                  <a:pt x="68" y="303"/>
                </a:cubicBezTo>
                <a:cubicBezTo>
                  <a:pt x="64" y="298"/>
                  <a:pt x="62" y="295"/>
                  <a:pt x="62" y="292"/>
                </a:cubicBezTo>
                <a:cubicBezTo>
                  <a:pt x="62" y="291"/>
                  <a:pt x="62" y="291"/>
                  <a:pt x="62" y="291"/>
                </a:cubicBezTo>
                <a:cubicBezTo>
                  <a:pt x="62" y="290"/>
                  <a:pt x="62" y="289"/>
                  <a:pt x="62" y="288"/>
                </a:cubicBezTo>
                <a:cubicBezTo>
                  <a:pt x="62" y="287"/>
                  <a:pt x="63" y="286"/>
                  <a:pt x="63" y="284"/>
                </a:cubicBezTo>
                <a:cubicBezTo>
                  <a:pt x="65" y="280"/>
                  <a:pt x="68" y="278"/>
                  <a:pt x="71" y="276"/>
                </a:cubicBezTo>
                <a:cubicBezTo>
                  <a:pt x="74" y="273"/>
                  <a:pt x="78" y="272"/>
                  <a:pt x="83" y="272"/>
                </a:cubicBezTo>
                <a:cubicBezTo>
                  <a:pt x="83" y="272"/>
                  <a:pt x="83" y="272"/>
                  <a:pt x="84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86" y="272"/>
                  <a:pt x="88" y="272"/>
                  <a:pt x="89" y="273"/>
                </a:cubicBezTo>
                <a:cubicBezTo>
                  <a:pt x="90" y="273"/>
                  <a:pt x="91" y="273"/>
                  <a:pt x="93" y="274"/>
                </a:cubicBezTo>
                <a:cubicBezTo>
                  <a:pt x="97" y="275"/>
                  <a:pt x="105" y="278"/>
                  <a:pt x="113" y="282"/>
                </a:cubicBezTo>
                <a:cubicBezTo>
                  <a:pt x="116" y="282"/>
                  <a:pt x="118" y="283"/>
                  <a:pt x="121" y="284"/>
                </a:cubicBezTo>
                <a:cubicBezTo>
                  <a:pt x="132" y="288"/>
                  <a:pt x="145" y="293"/>
                  <a:pt x="161" y="296"/>
                </a:cubicBezTo>
                <a:cubicBezTo>
                  <a:pt x="165" y="297"/>
                  <a:pt x="169" y="297"/>
                  <a:pt x="173" y="297"/>
                </a:cubicBezTo>
                <a:cubicBezTo>
                  <a:pt x="183" y="297"/>
                  <a:pt x="193" y="296"/>
                  <a:pt x="203" y="293"/>
                </a:cubicBezTo>
                <a:cubicBezTo>
                  <a:pt x="215" y="291"/>
                  <a:pt x="226" y="287"/>
                  <a:pt x="238" y="284"/>
                </a:cubicBezTo>
                <a:cubicBezTo>
                  <a:pt x="248" y="281"/>
                  <a:pt x="257" y="279"/>
                  <a:pt x="266" y="276"/>
                </a:cubicBezTo>
                <a:cubicBezTo>
                  <a:pt x="278" y="273"/>
                  <a:pt x="289" y="271"/>
                  <a:pt x="299" y="271"/>
                </a:cubicBezTo>
                <a:cubicBezTo>
                  <a:pt x="302" y="271"/>
                  <a:pt x="306" y="272"/>
                  <a:pt x="309" y="272"/>
                </a:cubicBezTo>
                <a:cubicBezTo>
                  <a:pt x="317" y="274"/>
                  <a:pt x="319" y="276"/>
                  <a:pt x="327" y="286"/>
                </a:cubicBezTo>
                <a:cubicBezTo>
                  <a:pt x="330" y="290"/>
                  <a:pt x="335" y="290"/>
                  <a:pt x="338" y="288"/>
                </a:cubicBezTo>
                <a:cubicBezTo>
                  <a:pt x="342" y="285"/>
                  <a:pt x="343" y="280"/>
                  <a:pt x="340" y="276"/>
                </a:cubicBezTo>
                <a:cubicBezTo>
                  <a:pt x="340" y="276"/>
                  <a:pt x="340" y="276"/>
                  <a:pt x="340" y="276"/>
                </a:cubicBezTo>
                <a:cubicBezTo>
                  <a:pt x="332" y="266"/>
                  <a:pt x="324" y="259"/>
                  <a:pt x="312" y="257"/>
                </a:cubicBezTo>
                <a:cubicBezTo>
                  <a:pt x="308" y="256"/>
                  <a:pt x="303" y="255"/>
                  <a:pt x="299" y="255"/>
                </a:cubicBezTo>
                <a:cubicBezTo>
                  <a:pt x="286" y="255"/>
                  <a:pt x="272" y="258"/>
                  <a:pt x="258" y="262"/>
                </a:cubicBezTo>
                <a:cubicBezTo>
                  <a:pt x="256" y="258"/>
                  <a:pt x="254" y="255"/>
                  <a:pt x="249" y="251"/>
                </a:cubicBezTo>
                <a:cubicBezTo>
                  <a:pt x="237" y="243"/>
                  <a:pt x="230" y="249"/>
                  <a:pt x="221" y="243"/>
                </a:cubicBezTo>
                <a:cubicBezTo>
                  <a:pt x="216" y="240"/>
                  <a:pt x="211" y="236"/>
                  <a:pt x="204" y="233"/>
                </a:cubicBezTo>
                <a:cubicBezTo>
                  <a:pt x="205" y="216"/>
                  <a:pt x="205" y="180"/>
                  <a:pt x="196" y="153"/>
                </a:cubicBezTo>
                <a:cubicBezTo>
                  <a:pt x="192" y="139"/>
                  <a:pt x="183" y="125"/>
                  <a:pt x="176" y="115"/>
                </a:cubicBezTo>
                <a:cubicBezTo>
                  <a:pt x="174" y="112"/>
                  <a:pt x="173" y="112"/>
                  <a:pt x="175" y="117"/>
                </a:cubicBezTo>
                <a:cubicBezTo>
                  <a:pt x="179" y="128"/>
                  <a:pt x="186" y="143"/>
                  <a:pt x="187" y="158"/>
                </a:cubicBezTo>
                <a:cubicBezTo>
                  <a:pt x="188" y="187"/>
                  <a:pt x="182" y="216"/>
                  <a:pt x="178" y="232"/>
                </a:cubicBezTo>
                <a:cubicBezTo>
                  <a:pt x="169" y="234"/>
                  <a:pt x="167" y="240"/>
                  <a:pt x="158" y="243"/>
                </a:cubicBezTo>
                <a:cubicBezTo>
                  <a:pt x="151" y="246"/>
                  <a:pt x="144" y="244"/>
                  <a:pt x="138" y="244"/>
                </a:cubicBezTo>
                <a:cubicBezTo>
                  <a:pt x="134" y="235"/>
                  <a:pt x="126" y="221"/>
                  <a:pt x="123" y="216"/>
                </a:cubicBezTo>
                <a:cubicBezTo>
                  <a:pt x="119" y="210"/>
                  <a:pt x="113" y="208"/>
                  <a:pt x="108" y="208"/>
                </a:cubicBezTo>
                <a:cubicBezTo>
                  <a:pt x="101" y="208"/>
                  <a:pt x="95" y="211"/>
                  <a:pt x="93" y="213"/>
                </a:cubicBezTo>
                <a:cubicBezTo>
                  <a:pt x="92" y="212"/>
                  <a:pt x="92" y="212"/>
                  <a:pt x="91" y="211"/>
                </a:cubicBezTo>
                <a:cubicBezTo>
                  <a:pt x="87" y="206"/>
                  <a:pt x="81" y="204"/>
                  <a:pt x="76" y="204"/>
                </a:cubicBezTo>
                <a:cubicBezTo>
                  <a:pt x="68" y="205"/>
                  <a:pt x="61" y="208"/>
                  <a:pt x="58" y="210"/>
                </a:cubicBezTo>
                <a:cubicBezTo>
                  <a:pt x="57" y="208"/>
                  <a:pt x="56" y="207"/>
                  <a:pt x="54" y="206"/>
                </a:cubicBezTo>
                <a:cubicBezTo>
                  <a:pt x="48" y="200"/>
                  <a:pt x="41" y="197"/>
                  <a:pt x="34" y="197"/>
                </a:cubicBezTo>
                <a:cubicBezTo>
                  <a:pt x="18" y="198"/>
                  <a:pt x="5" y="208"/>
                  <a:pt x="1" y="221"/>
                </a:cubicBezTo>
                <a:cubicBezTo>
                  <a:pt x="0" y="223"/>
                  <a:pt x="0" y="225"/>
                  <a:pt x="0" y="227"/>
                </a:cubicBezTo>
                <a:cubicBezTo>
                  <a:pt x="0" y="240"/>
                  <a:pt x="6" y="261"/>
                  <a:pt x="14" y="283"/>
                </a:cubicBezTo>
                <a:cubicBezTo>
                  <a:pt x="22" y="304"/>
                  <a:pt x="32" y="326"/>
                  <a:pt x="44" y="339"/>
                </a:cubicBezTo>
                <a:cubicBezTo>
                  <a:pt x="68" y="364"/>
                  <a:pt x="122" y="400"/>
                  <a:pt x="158" y="408"/>
                </a:cubicBezTo>
                <a:cubicBezTo>
                  <a:pt x="167" y="410"/>
                  <a:pt x="179" y="411"/>
                  <a:pt x="192" y="411"/>
                </a:cubicBezTo>
                <a:cubicBezTo>
                  <a:pt x="229" y="411"/>
                  <a:pt x="275" y="404"/>
                  <a:pt x="299" y="392"/>
                </a:cubicBezTo>
                <a:cubicBezTo>
                  <a:pt x="314" y="385"/>
                  <a:pt x="327" y="376"/>
                  <a:pt x="338" y="364"/>
                </a:cubicBezTo>
                <a:cubicBezTo>
                  <a:pt x="348" y="352"/>
                  <a:pt x="355" y="337"/>
                  <a:pt x="355" y="319"/>
                </a:cubicBezTo>
                <a:cubicBezTo>
                  <a:pt x="355" y="316"/>
                  <a:pt x="354" y="313"/>
                  <a:pt x="354" y="309"/>
                </a:cubicBezTo>
                <a:close/>
                <a:moveTo>
                  <a:pt x="108" y="224"/>
                </a:moveTo>
                <a:cubicBezTo>
                  <a:pt x="109" y="224"/>
                  <a:pt x="109" y="224"/>
                  <a:pt x="110" y="225"/>
                </a:cubicBezTo>
                <a:cubicBezTo>
                  <a:pt x="112" y="228"/>
                  <a:pt x="120" y="243"/>
                  <a:pt x="124" y="251"/>
                </a:cubicBezTo>
                <a:cubicBezTo>
                  <a:pt x="121" y="254"/>
                  <a:pt x="118" y="258"/>
                  <a:pt x="117" y="261"/>
                </a:cubicBezTo>
                <a:cubicBezTo>
                  <a:pt x="114" y="251"/>
                  <a:pt x="107" y="237"/>
                  <a:pt x="101" y="226"/>
                </a:cubicBezTo>
                <a:cubicBezTo>
                  <a:pt x="103" y="225"/>
                  <a:pt x="106" y="224"/>
                  <a:pt x="108" y="224"/>
                </a:cubicBezTo>
                <a:close/>
                <a:moveTo>
                  <a:pt x="76" y="220"/>
                </a:moveTo>
                <a:cubicBezTo>
                  <a:pt x="78" y="221"/>
                  <a:pt x="78" y="221"/>
                  <a:pt x="79" y="222"/>
                </a:cubicBezTo>
                <a:cubicBezTo>
                  <a:pt x="84" y="227"/>
                  <a:pt x="94" y="245"/>
                  <a:pt x="99" y="259"/>
                </a:cubicBezTo>
                <a:cubicBezTo>
                  <a:pt x="97" y="258"/>
                  <a:pt x="94" y="257"/>
                  <a:pt x="92" y="257"/>
                </a:cubicBezTo>
                <a:cubicBezTo>
                  <a:pt x="89" y="256"/>
                  <a:pt x="87" y="256"/>
                  <a:pt x="84" y="256"/>
                </a:cubicBezTo>
                <a:cubicBezTo>
                  <a:pt x="84" y="254"/>
                  <a:pt x="83" y="253"/>
                  <a:pt x="82" y="250"/>
                </a:cubicBezTo>
                <a:cubicBezTo>
                  <a:pt x="78" y="240"/>
                  <a:pt x="74" y="231"/>
                  <a:pt x="68" y="223"/>
                </a:cubicBezTo>
                <a:cubicBezTo>
                  <a:pt x="71" y="222"/>
                  <a:pt x="74" y="220"/>
                  <a:pt x="76" y="220"/>
                </a:cubicBezTo>
                <a:close/>
                <a:moveTo>
                  <a:pt x="163" y="118"/>
                </a:moveTo>
                <a:cubicBezTo>
                  <a:pt x="166" y="118"/>
                  <a:pt x="166" y="115"/>
                  <a:pt x="165" y="114"/>
                </a:cubicBezTo>
                <a:cubicBezTo>
                  <a:pt x="161" y="108"/>
                  <a:pt x="157" y="102"/>
                  <a:pt x="153" y="89"/>
                </a:cubicBezTo>
                <a:cubicBezTo>
                  <a:pt x="150" y="76"/>
                  <a:pt x="153" y="56"/>
                  <a:pt x="154" y="49"/>
                </a:cubicBezTo>
                <a:cubicBezTo>
                  <a:pt x="154" y="47"/>
                  <a:pt x="155" y="47"/>
                  <a:pt x="155" y="49"/>
                </a:cubicBezTo>
                <a:cubicBezTo>
                  <a:pt x="157" y="56"/>
                  <a:pt x="161" y="74"/>
                  <a:pt x="166" y="84"/>
                </a:cubicBezTo>
                <a:cubicBezTo>
                  <a:pt x="172" y="96"/>
                  <a:pt x="179" y="106"/>
                  <a:pt x="185" y="112"/>
                </a:cubicBezTo>
                <a:cubicBezTo>
                  <a:pt x="186" y="113"/>
                  <a:pt x="189" y="114"/>
                  <a:pt x="189" y="113"/>
                </a:cubicBezTo>
                <a:cubicBezTo>
                  <a:pt x="201" y="107"/>
                  <a:pt x="207" y="93"/>
                  <a:pt x="200" y="70"/>
                </a:cubicBezTo>
                <a:cubicBezTo>
                  <a:pt x="195" y="53"/>
                  <a:pt x="182" y="47"/>
                  <a:pt x="170" y="29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2" y="17"/>
                  <a:pt x="159" y="6"/>
                  <a:pt x="157" y="2"/>
                </a:cubicBezTo>
                <a:cubicBezTo>
                  <a:pt x="157" y="0"/>
                  <a:pt x="154" y="0"/>
                  <a:pt x="153" y="1"/>
                </a:cubicBezTo>
                <a:cubicBezTo>
                  <a:pt x="140" y="25"/>
                  <a:pt x="124" y="60"/>
                  <a:pt x="134" y="89"/>
                </a:cubicBezTo>
                <a:cubicBezTo>
                  <a:pt x="141" y="111"/>
                  <a:pt x="151" y="117"/>
                  <a:pt x="163" y="118"/>
                </a:cubicBezTo>
                <a:close/>
                <a:moveTo>
                  <a:pt x="60" y="144"/>
                </a:moveTo>
                <a:cubicBezTo>
                  <a:pt x="66" y="147"/>
                  <a:pt x="71" y="149"/>
                  <a:pt x="76" y="152"/>
                </a:cubicBezTo>
                <a:cubicBezTo>
                  <a:pt x="84" y="159"/>
                  <a:pt x="84" y="159"/>
                  <a:pt x="84" y="159"/>
                </a:cubicBezTo>
                <a:cubicBezTo>
                  <a:pt x="100" y="171"/>
                  <a:pt x="109" y="184"/>
                  <a:pt x="125" y="189"/>
                </a:cubicBezTo>
                <a:cubicBezTo>
                  <a:pt x="146" y="196"/>
                  <a:pt x="160" y="189"/>
                  <a:pt x="167" y="182"/>
                </a:cubicBezTo>
                <a:cubicBezTo>
                  <a:pt x="168" y="180"/>
                  <a:pt x="169" y="176"/>
                  <a:pt x="168" y="174"/>
                </a:cubicBezTo>
                <a:cubicBezTo>
                  <a:pt x="163" y="167"/>
                  <a:pt x="151" y="155"/>
                  <a:pt x="136" y="147"/>
                </a:cubicBezTo>
                <a:cubicBezTo>
                  <a:pt x="114" y="136"/>
                  <a:pt x="91" y="142"/>
                  <a:pt x="92" y="140"/>
                </a:cubicBezTo>
                <a:cubicBezTo>
                  <a:pt x="92" y="139"/>
                  <a:pt x="116" y="130"/>
                  <a:pt x="139" y="138"/>
                </a:cubicBezTo>
                <a:cubicBezTo>
                  <a:pt x="154" y="143"/>
                  <a:pt x="165" y="157"/>
                  <a:pt x="171" y="163"/>
                </a:cubicBezTo>
                <a:cubicBezTo>
                  <a:pt x="172" y="164"/>
                  <a:pt x="174" y="163"/>
                  <a:pt x="174" y="162"/>
                </a:cubicBezTo>
                <a:cubicBezTo>
                  <a:pt x="174" y="148"/>
                  <a:pt x="169" y="133"/>
                  <a:pt x="147" y="125"/>
                </a:cubicBezTo>
                <a:cubicBezTo>
                  <a:pt x="119" y="114"/>
                  <a:pt x="83" y="128"/>
                  <a:pt x="59" y="140"/>
                </a:cubicBezTo>
                <a:cubicBezTo>
                  <a:pt x="58" y="140"/>
                  <a:pt x="58" y="143"/>
                  <a:pt x="60" y="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en-US" sz="1350"/>
          </a:p>
        </p:txBody>
      </p:sp>
      <p:sp>
        <p:nvSpPr>
          <p:cNvPr id="6" name="Rektangel 16"/>
          <p:cNvSpPr>
            <a:spLocks noChangeArrowheads="1"/>
          </p:cNvSpPr>
          <p:nvPr/>
        </p:nvSpPr>
        <p:spPr bwMode="auto">
          <a:xfrm>
            <a:off x="7372424" y="3540302"/>
            <a:ext cx="1537411" cy="369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/>
          <a:p>
            <a:pPr marL="266700" lvl="1" algn="ctr">
              <a:lnSpc>
                <a:spcPct val="90000"/>
              </a:lnSpc>
              <a:defRPr/>
            </a:pPr>
            <a:r>
              <a:rPr lang="en-US" altLang="sv-SE" sz="1000" dirty="0">
                <a:solidFill>
                  <a:schemeClr val="bg1"/>
                </a:solidFill>
                <a:latin typeface="+mj-lt"/>
                <a:cs typeface="Arial" charset="0"/>
              </a:rPr>
              <a:t>Energy Performance</a:t>
            </a:r>
          </a:p>
        </p:txBody>
      </p:sp>
      <p:sp>
        <p:nvSpPr>
          <p:cNvPr id="7" name="Freeform 3"/>
          <p:cNvSpPr>
            <a:spLocks noChangeAspect="1" noEditPoints="1"/>
          </p:cNvSpPr>
          <p:nvPr/>
        </p:nvSpPr>
        <p:spPr bwMode="auto">
          <a:xfrm>
            <a:off x="8033254" y="3984626"/>
            <a:ext cx="457200" cy="477441"/>
          </a:xfrm>
          <a:custGeom>
            <a:avLst/>
            <a:gdLst>
              <a:gd name="T0" fmla="*/ 2147483646 w 378"/>
              <a:gd name="T1" fmla="*/ 2147483646 h 395"/>
              <a:gd name="T2" fmla="*/ 2147483646 w 378"/>
              <a:gd name="T3" fmla="*/ 2147483646 h 395"/>
              <a:gd name="T4" fmla="*/ 2147483646 w 378"/>
              <a:gd name="T5" fmla="*/ 2147483646 h 395"/>
              <a:gd name="T6" fmla="*/ 2147483646 w 378"/>
              <a:gd name="T7" fmla="*/ 2147483646 h 395"/>
              <a:gd name="T8" fmla="*/ 2147483646 w 378"/>
              <a:gd name="T9" fmla="*/ 2147483646 h 395"/>
              <a:gd name="T10" fmla="*/ 2147483646 w 378"/>
              <a:gd name="T11" fmla="*/ 2147483646 h 395"/>
              <a:gd name="T12" fmla="*/ 2147483646 w 378"/>
              <a:gd name="T13" fmla="*/ 2147483646 h 395"/>
              <a:gd name="T14" fmla="*/ 2147483646 w 378"/>
              <a:gd name="T15" fmla="*/ 2147483646 h 395"/>
              <a:gd name="T16" fmla="*/ 2147483646 w 378"/>
              <a:gd name="T17" fmla="*/ 2147483646 h 395"/>
              <a:gd name="T18" fmla="*/ 2147483646 w 378"/>
              <a:gd name="T19" fmla="*/ 2147483646 h 395"/>
              <a:gd name="T20" fmla="*/ 2147483646 w 378"/>
              <a:gd name="T21" fmla="*/ 2147483646 h 395"/>
              <a:gd name="T22" fmla="*/ 2147483646 w 378"/>
              <a:gd name="T23" fmla="*/ 2147483646 h 395"/>
              <a:gd name="T24" fmla="*/ 2147483646 w 378"/>
              <a:gd name="T25" fmla="*/ 2147483646 h 395"/>
              <a:gd name="T26" fmla="*/ 2147483646 w 378"/>
              <a:gd name="T27" fmla="*/ 2147483646 h 395"/>
              <a:gd name="T28" fmla="*/ 2147483646 w 378"/>
              <a:gd name="T29" fmla="*/ 2147483646 h 395"/>
              <a:gd name="T30" fmla="*/ 2147483646 w 378"/>
              <a:gd name="T31" fmla="*/ 2147483646 h 395"/>
              <a:gd name="T32" fmla="*/ 2147483646 w 378"/>
              <a:gd name="T33" fmla="*/ 2147483646 h 395"/>
              <a:gd name="T34" fmla="*/ 2147483646 w 378"/>
              <a:gd name="T35" fmla="*/ 2147483646 h 395"/>
              <a:gd name="T36" fmla="*/ 2147483646 w 378"/>
              <a:gd name="T37" fmla="*/ 2147483646 h 395"/>
              <a:gd name="T38" fmla="*/ 2147483646 w 378"/>
              <a:gd name="T39" fmla="*/ 2147483646 h 395"/>
              <a:gd name="T40" fmla="*/ 2147483646 w 378"/>
              <a:gd name="T41" fmla="*/ 2147483646 h 395"/>
              <a:gd name="T42" fmla="*/ 2147483646 w 378"/>
              <a:gd name="T43" fmla="*/ 2147483646 h 395"/>
              <a:gd name="T44" fmla="*/ 2147483646 w 378"/>
              <a:gd name="T45" fmla="*/ 2147483646 h 395"/>
              <a:gd name="T46" fmla="*/ 2147483646 w 378"/>
              <a:gd name="T47" fmla="*/ 2147483646 h 395"/>
              <a:gd name="T48" fmla="*/ 2147483646 w 378"/>
              <a:gd name="T49" fmla="*/ 2147483646 h 395"/>
              <a:gd name="T50" fmla="*/ 2147483646 w 378"/>
              <a:gd name="T51" fmla="*/ 2147483646 h 395"/>
              <a:gd name="T52" fmla="*/ 2147483646 w 378"/>
              <a:gd name="T53" fmla="*/ 2147483646 h 395"/>
              <a:gd name="T54" fmla="*/ 2147483646 w 378"/>
              <a:gd name="T55" fmla="*/ 2147483646 h 395"/>
              <a:gd name="T56" fmla="*/ 2147483646 w 378"/>
              <a:gd name="T57" fmla="*/ 2147483646 h 395"/>
              <a:gd name="T58" fmla="*/ 2147483646 w 378"/>
              <a:gd name="T59" fmla="*/ 2147483646 h 395"/>
              <a:gd name="T60" fmla="*/ 2147483646 w 378"/>
              <a:gd name="T61" fmla="*/ 2147483646 h 395"/>
              <a:gd name="T62" fmla="*/ 2147483646 w 378"/>
              <a:gd name="T63" fmla="*/ 2147483646 h 395"/>
              <a:gd name="T64" fmla="*/ 2147483646 w 378"/>
              <a:gd name="T65" fmla="*/ 2147483646 h 395"/>
              <a:gd name="T66" fmla="*/ 2147483646 w 378"/>
              <a:gd name="T67" fmla="*/ 2147483646 h 395"/>
              <a:gd name="T68" fmla="*/ 2147483646 w 378"/>
              <a:gd name="T69" fmla="*/ 2147483646 h 395"/>
              <a:gd name="T70" fmla="*/ 2147483646 w 378"/>
              <a:gd name="T71" fmla="*/ 2147483646 h 395"/>
              <a:gd name="T72" fmla="*/ 2147483646 w 378"/>
              <a:gd name="T73" fmla="*/ 2147483646 h 395"/>
              <a:gd name="T74" fmla="*/ 2147483646 w 378"/>
              <a:gd name="T75" fmla="*/ 2147483646 h 395"/>
              <a:gd name="T76" fmla="*/ 2147483646 w 378"/>
              <a:gd name="T77" fmla="*/ 2147483646 h 395"/>
              <a:gd name="T78" fmla="*/ 2147483646 w 378"/>
              <a:gd name="T79" fmla="*/ 2147483646 h 395"/>
              <a:gd name="T80" fmla="*/ 2147483646 w 378"/>
              <a:gd name="T81" fmla="*/ 2147483646 h 395"/>
              <a:gd name="T82" fmla="*/ 2147483646 w 378"/>
              <a:gd name="T83" fmla="*/ 2147483646 h 395"/>
              <a:gd name="T84" fmla="*/ 2147483646 w 378"/>
              <a:gd name="T85" fmla="*/ 2147483646 h 395"/>
              <a:gd name="T86" fmla="*/ 2147483646 w 378"/>
              <a:gd name="T87" fmla="*/ 2147483646 h 395"/>
              <a:gd name="T88" fmla="*/ 2147483646 w 378"/>
              <a:gd name="T89" fmla="*/ 2147483646 h 395"/>
              <a:gd name="T90" fmla="*/ 2147483646 w 378"/>
              <a:gd name="T91" fmla="*/ 2147483646 h 395"/>
              <a:gd name="T92" fmla="*/ 2147483646 w 378"/>
              <a:gd name="T93" fmla="*/ 2147483646 h 395"/>
              <a:gd name="T94" fmla="*/ 2147483646 w 378"/>
              <a:gd name="T95" fmla="*/ 2147483646 h 395"/>
              <a:gd name="T96" fmla="*/ 2147483646 w 378"/>
              <a:gd name="T97" fmla="*/ 2147483646 h 395"/>
              <a:gd name="T98" fmla="*/ 2147483646 w 378"/>
              <a:gd name="T99" fmla="*/ 2147483646 h 395"/>
              <a:gd name="T100" fmla="*/ 2147483646 w 378"/>
              <a:gd name="T101" fmla="*/ 2147483646 h 395"/>
              <a:gd name="T102" fmla="*/ 2147483646 w 378"/>
              <a:gd name="T103" fmla="*/ 2147483646 h 395"/>
              <a:gd name="T104" fmla="*/ 2147483646 w 378"/>
              <a:gd name="T105" fmla="*/ 2147483646 h 39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78" h="395">
                <a:moveTo>
                  <a:pt x="370" y="90"/>
                </a:moveTo>
                <a:cubicBezTo>
                  <a:pt x="368" y="86"/>
                  <a:pt x="363" y="84"/>
                  <a:pt x="359" y="86"/>
                </a:cubicBezTo>
                <a:cubicBezTo>
                  <a:pt x="355" y="88"/>
                  <a:pt x="354" y="93"/>
                  <a:pt x="356" y="97"/>
                </a:cubicBezTo>
                <a:cubicBezTo>
                  <a:pt x="360" y="105"/>
                  <a:pt x="361" y="114"/>
                  <a:pt x="359" y="123"/>
                </a:cubicBezTo>
                <a:cubicBezTo>
                  <a:pt x="354" y="145"/>
                  <a:pt x="332" y="159"/>
                  <a:pt x="310" y="154"/>
                </a:cubicBezTo>
                <a:cubicBezTo>
                  <a:pt x="299" y="152"/>
                  <a:pt x="289" y="146"/>
                  <a:pt x="283" y="137"/>
                </a:cubicBezTo>
                <a:cubicBezTo>
                  <a:pt x="277" y="128"/>
                  <a:pt x="275" y="117"/>
                  <a:pt x="278" y="107"/>
                </a:cubicBezTo>
                <a:cubicBezTo>
                  <a:pt x="282" y="85"/>
                  <a:pt x="304" y="71"/>
                  <a:pt x="327" y="76"/>
                </a:cubicBezTo>
                <a:cubicBezTo>
                  <a:pt x="330" y="76"/>
                  <a:pt x="333" y="77"/>
                  <a:pt x="336" y="79"/>
                </a:cubicBezTo>
                <a:cubicBezTo>
                  <a:pt x="340" y="80"/>
                  <a:pt x="345" y="79"/>
                  <a:pt x="347" y="75"/>
                </a:cubicBezTo>
                <a:cubicBezTo>
                  <a:pt x="349" y="71"/>
                  <a:pt x="347" y="66"/>
                  <a:pt x="343" y="64"/>
                </a:cubicBezTo>
                <a:cubicBezTo>
                  <a:pt x="339" y="62"/>
                  <a:pt x="335" y="61"/>
                  <a:pt x="330" y="60"/>
                </a:cubicBezTo>
                <a:cubicBezTo>
                  <a:pt x="314" y="57"/>
                  <a:pt x="299" y="60"/>
                  <a:pt x="286" y="68"/>
                </a:cubicBezTo>
                <a:cubicBezTo>
                  <a:pt x="201" y="42"/>
                  <a:pt x="201" y="42"/>
                  <a:pt x="201" y="42"/>
                </a:cubicBezTo>
                <a:cubicBezTo>
                  <a:pt x="199" y="35"/>
                  <a:pt x="195" y="28"/>
                  <a:pt x="190" y="22"/>
                </a:cubicBezTo>
                <a:cubicBezTo>
                  <a:pt x="181" y="10"/>
                  <a:pt x="167" y="3"/>
                  <a:pt x="151" y="2"/>
                </a:cubicBezTo>
                <a:cubicBezTo>
                  <a:pt x="136" y="0"/>
                  <a:pt x="122" y="5"/>
                  <a:pt x="111" y="13"/>
                </a:cubicBezTo>
                <a:cubicBezTo>
                  <a:pt x="103" y="9"/>
                  <a:pt x="91" y="5"/>
                  <a:pt x="70" y="4"/>
                </a:cubicBezTo>
                <a:cubicBezTo>
                  <a:pt x="21" y="3"/>
                  <a:pt x="3" y="40"/>
                  <a:pt x="2" y="42"/>
                </a:cubicBezTo>
                <a:cubicBezTo>
                  <a:pt x="0" y="45"/>
                  <a:pt x="1" y="48"/>
                  <a:pt x="3" y="51"/>
                </a:cubicBezTo>
                <a:cubicBezTo>
                  <a:pt x="16" y="64"/>
                  <a:pt x="16" y="64"/>
                  <a:pt x="16" y="64"/>
                </a:cubicBezTo>
                <a:cubicBezTo>
                  <a:pt x="19" y="67"/>
                  <a:pt x="24" y="67"/>
                  <a:pt x="27" y="64"/>
                </a:cubicBezTo>
                <a:cubicBezTo>
                  <a:pt x="27" y="64"/>
                  <a:pt x="47" y="47"/>
                  <a:pt x="69" y="47"/>
                </a:cubicBezTo>
                <a:cubicBezTo>
                  <a:pt x="70" y="47"/>
                  <a:pt x="70" y="47"/>
                  <a:pt x="70" y="47"/>
                </a:cubicBezTo>
                <a:cubicBezTo>
                  <a:pt x="77" y="47"/>
                  <a:pt x="84" y="49"/>
                  <a:pt x="90" y="53"/>
                </a:cubicBezTo>
                <a:cubicBezTo>
                  <a:pt x="89" y="63"/>
                  <a:pt x="91" y="74"/>
                  <a:pt x="96" y="83"/>
                </a:cubicBezTo>
                <a:cubicBezTo>
                  <a:pt x="92" y="88"/>
                  <a:pt x="86" y="93"/>
                  <a:pt x="79" y="96"/>
                </a:cubicBezTo>
                <a:cubicBezTo>
                  <a:pt x="74" y="98"/>
                  <a:pt x="67" y="99"/>
                  <a:pt x="60" y="99"/>
                </a:cubicBezTo>
                <a:cubicBezTo>
                  <a:pt x="46" y="99"/>
                  <a:pt x="33" y="95"/>
                  <a:pt x="33" y="95"/>
                </a:cubicBezTo>
                <a:cubicBezTo>
                  <a:pt x="29" y="93"/>
                  <a:pt x="25" y="95"/>
                  <a:pt x="23" y="99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5" y="119"/>
                  <a:pt x="15" y="123"/>
                  <a:pt x="18" y="125"/>
                </a:cubicBezTo>
                <a:cubicBezTo>
                  <a:pt x="19" y="126"/>
                  <a:pt x="36" y="142"/>
                  <a:pt x="65" y="142"/>
                </a:cubicBezTo>
                <a:cubicBezTo>
                  <a:pt x="75" y="142"/>
                  <a:pt x="85" y="140"/>
                  <a:pt x="95" y="136"/>
                </a:cubicBezTo>
                <a:cubicBezTo>
                  <a:pt x="116" y="127"/>
                  <a:pt x="127" y="118"/>
                  <a:pt x="132" y="111"/>
                </a:cubicBezTo>
                <a:cubicBezTo>
                  <a:pt x="135" y="111"/>
                  <a:pt x="138" y="112"/>
                  <a:pt x="141" y="112"/>
                </a:cubicBezTo>
                <a:cubicBezTo>
                  <a:pt x="143" y="112"/>
                  <a:pt x="144" y="113"/>
                  <a:pt x="146" y="113"/>
                </a:cubicBezTo>
                <a:cubicBezTo>
                  <a:pt x="146" y="113"/>
                  <a:pt x="146" y="113"/>
                  <a:pt x="146" y="113"/>
                </a:cubicBezTo>
                <a:cubicBezTo>
                  <a:pt x="157" y="113"/>
                  <a:pt x="167" y="110"/>
                  <a:pt x="176" y="104"/>
                </a:cubicBezTo>
                <a:cubicBezTo>
                  <a:pt x="264" y="132"/>
                  <a:pt x="264" y="132"/>
                  <a:pt x="264" y="132"/>
                </a:cubicBezTo>
                <a:cubicBezTo>
                  <a:pt x="264" y="134"/>
                  <a:pt x="264" y="135"/>
                  <a:pt x="265" y="136"/>
                </a:cubicBezTo>
                <a:cubicBezTo>
                  <a:pt x="213" y="207"/>
                  <a:pt x="213" y="207"/>
                  <a:pt x="213" y="207"/>
                </a:cubicBezTo>
                <a:cubicBezTo>
                  <a:pt x="182" y="208"/>
                  <a:pt x="157" y="233"/>
                  <a:pt x="157" y="263"/>
                </a:cubicBezTo>
                <a:cubicBezTo>
                  <a:pt x="157" y="270"/>
                  <a:pt x="158" y="276"/>
                  <a:pt x="161" y="282"/>
                </a:cubicBezTo>
                <a:cubicBezTo>
                  <a:pt x="95" y="364"/>
                  <a:pt x="95" y="364"/>
                  <a:pt x="95" y="364"/>
                </a:cubicBezTo>
                <a:cubicBezTo>
                  <a:pt x="90" y="370"/>
                  <a:pt x="89" y="379"/>
                  <a:pt x="92" y="386"/>
                </a:cubicBezTo>
                <a:cubicBezTo>
                  <a:pt x="94" y="391"/>
                  <a:pt x="100" y="395"/>
                  <a:pt x="106" y="395"/>
                </a:cubicBezTo>
                <a:cubicBezTo>
                  <a:pt x="324" y="395"/>
                  <a:pt x="324" y="395"/>
                  <a:pt x="324" y="395"/>
                </a:cubicBezTo>
                <a:cubicBezTo>
                  <a:pt x="330" y="395"/>
                  <a:pt x="335" y="391"/>
                  <a:pt x="338" y="386"/>
                </a:cubicBezTo>
                <a:cubicBezTo>
                  <a:pt x="341" y="379"/>
                  <a:pt x="340" y="370"/>
                  <a:pt x="335" y="364"/>
                </a:cubicBezTo>
                <a:cubicBezTo>
                  <a:pt x="269" y="282"/>
                  <a:pt x="269" y="282"/>
                  <a:pt x="269" y="282"/>
                </a:cubicBezTo>
                <a:cubicBezTo>
                  <a:pt x="271" y="276"/>
                  <a:pt x="273" y="270"/>
                  <a:pt x="273" y="263"/>
                </a:cubicBezTo>
                <a:cubicBezTo>
                  <a:pt x="273" y="257"/>
                  <a:pt x="272" y="251"/>
                  <a:pt x="270" y="246"/>
                </a:cubicBezTo>
                <a:cubicBezTo>
                  <a:pt x="324" y="171"/>
                  <a:pt x="324" y="171"/>
                  <a:pt x="324" y="171"/>
                </a:cubicBezTo>
                <a:cubicBezTo>
                  <a:pt x="348" y="169"/>
                  <a:pt x="369" y="151"/>
                  <a:pt x="375" y="127"/>
                </a:cubicBezTo>
                <a:cubicBezTo>
                  <a:pt x="378" y="114"/>
                  <a:pt x="376" y="101"/>
                  <a:pt x="370" y="90"/>
                </a:cubicBezTo>
                <a:close/>
                <a:moveTo>
                  <a:pt x="93" y="37"/>
                </a:moveTo>
                <a:cubicBezTo>
                  <a:pt x="87" y="33"/>
                  <a:pt x="79" y="31"/>
                  <a:pt x="70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49" y="31"/>
                  <a:pt x="31" y="41"/>
                  <a:pt x="23" y="47"/>
                </a:cubicBezTo>
                <a:cubicBezTo>
                  <a:pt x="19" y="44"/>
                  <a:pt x="19" y="44"/>
                  <a:pt x="19" y="44"/>
                </a:cubicBezTo>
                <a:cubicBezTo>
                  <a:pt x="25" y="36"/>
                  <a:pt x="40" y="20"/>
                  <a:pt x="70" y="20"/>
                </a:cubicBezTo>
                <a:cubicBezTo>
                  <a:pt x="84" y="21"/>
                  <a:pt x="93" y="23"/>
                  <a:pt x="100" y="25"/>
                </a:cubicBezTo>
                <a:cubicBezTo>
                  <a:pt x="97" y="29"/>
                  <a:pt x="95" y="32"/>
                  <a:pt x="93" y="37"/>
                </a:cubicBezTo>
                <a:close/>
                <a:moveTo>
                  <a:pt x="89" y="121"/>
                </a:moveTo>
                <a:cubicBezTo>
                  <a:pt x="81" y="124"/>
                  <a:pt x="73" y="126"/>
                  <a:pt x="65" y="126"/>
                </a:cubicBezTo>
                <a:cubicBezTo>
                  <a:pt x="50" y="126"/>
                  <a:pt x="39" y="120"/>
                  <a:pt x="33" y="116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41" y="114"/>
                  <a:pt x="50" y="115"/>
                  <a:pt x="60" y="115"/>
                </a:cubicBezTo>
                <a:cubicBezTo>
                  <a:pt x="69" y="115"/>
                  <a:pt x="78" y="114"/>
                  <a:pt x="85" y="111"/>
                </a:cubicBezTo>
                <a:cubicBezTo>
                  <a:pt x="94" y="107"/>
                  <a:pt x="101" y="102"/>
                  <a:pt x="106" y="96"/>
                </a:cubicBezTo>
                <a:cubicBezTo>
                  <a:pt x="109" y="99"/>
                  <a:pt x="113" y="102"/>
                  <a:pt x="117" y="104"/>
                </a:cubicBezTo>
                <a:cubicBezTo>
                  <a:pt x="112" y="109"/>
                  <a:pt x="104" y="115"/>
                  <a:pt x="89" y="121"/>
                </a:cubicBezTo>
                <a:close/>
                <a:moveTo>
                  <a:pt x="187" y="61"/>
                </a:moveTo>
                <a:cubicBezTo>
                  <a:pt x="185" y="82"/>
                  <a:pt x="165" y="98"/>
                  <a:pt x="142" y="96"/>
                </a:cubicBezTo>
                <a:cubicBezTo>
                  <a:pt x="131" y="95"/>
                  <a:pt x="121" y="90"/>
                  <a:pt x="114" y="82"/>
                </a:cubicBezTo>
                <a:cubicBezTo>
                  <a:pt x="108" y="74"/>
                  <a:pt x="105" y="64"/>
                  <a:pt x="106" y="53"/>
                </a:cubicBezTo>
                <a:cubicBezTo>
                  <a:pt x="107" y="33"/>
                  <a:pt x="125" y="18"/>
                  <a:pt x="146" y="18"/>
                </a:cubicBezTo>
                <a:cubicBezTo>
                  <a:pt x="147" y="18"/>
                  <a:pt x="149" y="18"/>
                  <a:pt x="150" y="18"/>
                </a:cubicBezTo>
                <a:cubicBezTo>
                  <a:pt x="161" y="19"/>
                  <a:pt x="171" y="24"/>
                  <a:pt x="178" y="32"/>
                </a:cubicBezTo>
                <a:cubicBezTo>
                  <a:pt x="185" y="40"/>
                  <a:pt x="188" y="50"/>
                  <a:pt x="187" y="61"/>
                </a:cubicBezTo>
                <a:close/>
                <a:moveTo>
                  <a:pt x="262" y="103"/>
                </a:moveTo>
                <a:cubicBezTo>
                  <a:pt x="261" y="107"/>
                  <a:pt x="261" y="111"/>
                  <a:pt x="261" y="115"/>
                </a:cubicBezTo>
                <a:cubicBezTo>
                  <a:pt x="190" y="92"/>
                  <a:pt x="190" y="92"/>
                  <a:pt x="190" y="92"/>
                </a:cubicBezTo>
                <a:cubicBezTo>
                  <a:pt x="197" y="84"/>
                  <a:pt x="202" y="74"/>
                  <a:pt x="203" y="62"/>
                </a:cubicBezTo>
                <a:cubicBezTo>
                  <a:pt x="203" y="61"/>
                  <a:pt x="203" y="60"/>
                  <a:pt x="203" y="59"/>
                </a:cubicBezTo>
                <a:cubicBezTo>
                  <a:pt x="273" y="81"/>
                  <a:pt x="273" y="81"/>
                  <a:pt x="273" y="81"/>
                </a:cubicBezTo>
                <a:cubicBezTo>
                  <a:pt x="268" y="87"/>
                  <a:pt x="264" y="95"/>
                  <a:pt x="262" y="103"/>
                </a:cubicBezTo>
                <a:close/>
                <a:moveTo>
                  <a:pt x="215" y="223"/>
                </a:moveTo>
                <a:cubicBezTo>
                  <a:pt x="238" y="223"/>
                  <a:pt x="257" y="241"/>
                  <a:pt x="257" y="263"/>
                </a:cubicBezTo>
                <a:cubicBezTo>
                  <a:pt x="257" y="286"/>
                  <a:pt x="238" y="304"/>
                  <a:pt x="215" y="304"/>
                </a:cubicBezTo>
                <a:cubicBezTo>
                  <a:pt x="192" y="304"/>
                  <a:pt x="173" y="286"/>
                  <a:pt x="173" y="263"/>
                </a:cubicBezTo>
                <a:cubicBezTo>
                  <a:pt x="173" y="241"/>
                  <a:pt x="192" y="223"/>
                  <a:pt x="215" y="223"/>
                </a:cubicBezTo>
                <a:close/>
                <a:moveTo>
                  <a:pt x="323" y="374"/>
                </a:moveTo>
                <a:cubicBezTo>
                  <a:pt x="324" y="376"/>
                  <a:pt x="324" y="378"/>
                  <a:pt x="324" y="379"/>
                </a:cubicBezTo>
                <a:cubicBezTo>
                  <a:pt x="106" y="379"/>
                  <a:pt x="106" y="379"/>
                  <a:pt x="106" y="379"/>
                </a:cubicBezTo>
                <a:cubicBezTo>
                  <a:pt x="106" y="378"/>
                  <a:pt x="106" y="376"/>
                  <a:pt x="107" y="374"/>
                </a:cubicBezTo>
                <a:cubicBezTo>
                  <a:pt x="169" y="297"/>
                  <a:pt x="169" y="297"/>
                  <a:pt x="169" y="297"/>
                </a:cubicBezTo>
                <a:cubicBezTo>
                  <a:pt x="179" y="311"/>
                  <a:pt x="196" y="320"/>
                  <a:pt x="215" y="320"/>
                </a:cubicBezTo>
                <a:cubicBezTo>
                  <a:pt x="234" y="320"/>
                  <a:pt x="250" y="311"/>
                  <a:pt x="261" y="297"/>
                </a:cubicBezTo>
                <a:lnTo>
                  <a:pt x="323" y="374"/>
                </a:lnTo>
                <a:close/>
                <a:moveTo>
                  <a:pt x="261" y="230"/>
                </a:moveTo>
                <a:cubicBezTo>
                  <a:pt x="254" y="220"/>
                  <a:pt x="244" y="213"/>
                  <a:pt x="232" y="210"/>
                </a:cubicBezTo>
                <a:cubicBezTo>
                  <a:pt x="274" y="151"/>
                  <a:pt x="274" y="151"/>
                  <a:pt x="274" y="151"/>
                </a:cubicBezTo>
                <a:cubicBezTo>
                  <a:pt x="282" y="160"/>
                  <a:pt x="293" y="167"/>
                  <a:pt x="305" y="170"/>
                </a:cubicBezTo>
                <a:lnTo>
                  <a:pt x="261" y="230"/>
                </a:lnTo>
                <a:close/>
              </a:path>
            </a:pathLst>
          </a:custGeom>
          <a:solidFill>
            <a:srgbClr val="433D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" name="Rektangel 16"/>
          <p:cNvSpPr>
            <a:spLocks noChangeArrowheads="1"/>
          </p:cNvSpPr>
          <p:nvPr/>
        </p:nvSpPr>
        <p:spPr bwMode="auto">
          <a:xfrm>
            <a:off x="7372424" y="4537060"/>
            <a:ext cx="1686566" cy="369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/>
          <a:p>
            <a:pPr marL="266700" lvl="1" algn="ctr">
              <a:lnSpc>
                <a:spcPct val="90000"/>
              </a:lnSpc>
              <a:defRPr/>
            </a:pPr>
            <a:r>
              <a:rPr lang="en-US" altLang="sv-SE" sz="1000" dirty="0">
                <a:solidFill>
                  <a:schemeClr val="bg1"/>
                </a:solidFill>
                <a:latin typeface="+mj-lt"/>
                <a:cs typeface="Arial" charset="0"/>
              </a:rPr>
              <a:t>Critical machine type </a:t>
            </a:r>
            <a:br>
              <a:rPr lang="en-US" altLang="sv-SE" sz="1000" dirty="0">
                <a:solidFill>
                  <a:schemeClr val="bg1"/>
                </a:solidFill>
                <a:latin typeface="+mj-lt"/>
                <a:cs typeface="Arial" charset="0"/>
              </a:rPr>
            </a:br>
            <a:r>
              <a:rPr lang="en-US" altLang="sv-SE" sz="1000" dirty="0">
                <a:solidFill>
                  <a:schemeClr val="bg1"/>
                </a:solidFill>
                <a:latin typeface="+mj-lt"/>
                <a:cs typeface="Arial" charset="0"/>
              </a:rPr>
              <a:t>of communications  </a:t>
            </a:r>
          </a:p>
        </p:txBody>
      </p:sp>
      <p:sp>
        <p:nvSpPr>
          <p:cNvPr id="9" name="Freeform 3"/>
          <p:cNvSpPr>
            <a:spLocks noChangeAspect="1" noEditPoints="1"/>
          </p:cNvSpPr>
          <p:nvPr/>
        </p:nvSpPr>
        <p:spPr bwMode="auto">
          <a:xfrm>
            <a:off x="8074227" y="4981385"/>
            <a:ext cx="514350" cy="514350"/>
          </a:xfrm>
          <a:custGeom>
            <a:avLst/>
            <a:gdLst>
              <a:gd name="T0" fmla="*/ 2147483646 w 385"/>
              <a:gd name="T1" fmla="*/ 2147483646 h 385"/>
              <a:gd name="T2" fmla="*/ 2147483646 w 385"/>
              <a:gd name="T3" fmla="*/ 2147483646 h 385"/>
              <a:gd name="T4" fmla="*/ 2147483646 w 385"/>
              <a:gd name="T5" fmla="*/ 2147483646 h 385"/>
              <a:gd name="T6" fmla="*/ 2147483646 w 385"/>
              <a:gd name="T7" fmla="*/ 2147483646 h 385"/>
              <a:gd name="T8" fmla="*/ 2147483646 w 385"/>
              <a:gd name="T9" fmla="*/ 2147483646 h 385"/>
              <a:gd name="T10" fmla="*/ 2147483646 w 385"/>
              <a:gd name="T11" fmla="*/ 2147483646 h 385"/>
              <a:gd name="T12" fmla="*/ 2147483646 w 385"/>
              <a:gd name="T13" fmla="*/ 2147483646 h 385"/>
              <a:gd name="T14" fmla="*/ 2147483646 w 385"/>
              <a:gd name="T15" fmla="*/ 2147483646 h 385"/>
              <a:gd name="T16" fmla="*/ 2147483646 w 385"/>
              <a:gd name="T17" fmla="*/ 2147483646 h 385"/>
              <a:gd name="T18" fmla="*/ 2147483646 w 385"/>
              <a:gd name="T19" fmla="*/ 2147483646 h 385"/>
              <a:gd name="T20" fmla="*/ 2147483646 w 385"/>
              <a:gd name="T21" fmla="*/ 2147483646 h 385"/>
              <a:gd name="T22" fmla="*/ 2147483646 w 385"/>
              <a:gd name="T23" fmla="*/ 2147483646 h 385"/>
              <a:gd name="T24" fmla="*/ 2147483646 w 385"/>
              <a:gd name="T25" fmla="*/ 2147483646 h 385"/>
              <a:gd name="T26" fmla="*/ 2147483646 w 385"/>
              <a:gd name="T27" fmla="*/ 2147483646 h 385"/>
              <a:gd name="T28" fmla="*/ 2147483646 w 385"/>
              <a:gd name="T29" fmla="*/ 2147483646 h 385"/>
              <a:gd name="T30" fmla="*/ 2147483646 w 385"/>
              <a:gd name="T31" fmla="*/ 2147483646 h 385"/>
              <a:gd name="T32" fmla="*/ 2147483646 w 385"/>
              <a:gd name="T33" fmla="*/ 2147483646 h 385"/>
              <a:gd name="T34" fmla="*/ 2147483646 w 385"/>
              <a:gd name="T35" fmla="*/ 2147483646 h 385"/>
              <a:gd name="T36" fmla="*/ 2147483646 w 385"/>
              <a:gd name="T37" fmla="*/ 2147483646 h 385"/>
              <a:gd name="T38" fmla="*/ 2147483646 w 385"/>
              <a:gd name="T39" fmla="*/ 2147483646 h 385"/>
              <a:gd name="T40" fmla="*/ 2147483646 w 385"/>
              <a:gd name="T41" fmla="*/ 2147483646 h 385"/>
              <a:gd name="T42" fmla="*/ 2147483646 w 385"/>
              <a:gd name="T43" fmla="*/ 2147483646 h 385"/>
              <a:gd name="T44" fmla="*/ 2147483646 w 385"/>
              <a:gd name="T45" fmla="*/ 2147483646 h 385"/>
              <a:gd name="T46" fmla="*/ 2147483646 w 385"/>
              <a:gd name="T47" fmla="*/ 2147483646 h 385"/>
              <a:gd name="T48" fmla="*/ 2147483646 w 385"/>
              <a:gd name="T49" fmla="*/ 2147483646 h 385"/>
              <a:gd name="T50" fmla="*/ 2147483646 w 385"/>
              <a:gd name="T51" fmla="*/ 2147483646 h 385"/>
              <a:gd name="T52" fmla="*/ 2147483646 w 385"/>
              <a:gd name="T53" fmla="*/ 2147483646 h 385"/>
              <a:gd name="T54" fmla="*/ 2147483646 w 385"/>
              <a:gd name="T55" fmla="*/ 2147483646 h 385"/>
              <a:gd name="T56" fmla="*/ 2147483646 w 385"/>
              <a:gd name="T57" fmla="*/ 2147483646 h 385"/>
              <a:gd name="T58" fmla="*/ 2147483646 w 385"/>
              <a:gd name="T59" fmla="*/ 2147483646 h 385"/>
              <a:gd name="T60" fmla="*/ 2147483646 w 385"/>
              <a:gd name="T61" fmla="*/ 2147483646 h 385"/>
              <a:gd name="T62" fmla="*/ 2147483646 w 385"/>
              <a:gd name="T63" fmla="*/ 2147483646 h 385"/>
              <a:gd name="T64" fmla="*/ 2147483646 w 385"/>
              <a:gd name="T65" fmla="*/ 2147483646 h 385"/>
              <a:gd name="T66" fmla="*/ 2147483646 w 385"/>
              <a:gd name="T67" fmla="*/ 2147483646 h 385"/>
              <a:gd name="T68" fmla="*/ 2147483646 w 385"/>
              <a:gd name="T69" fmla="*/ 2147483646 h 385"/>
              <a:gd name="T70" fmla="*/ 2147483646 w 385"/>
              <a:gd name="T71" fmla="*/ 2147483646 h 385"/>
              <a:gd name="T72" fmla="*/ 2147483646 w 385"/>
              <a:gd name="T73" fmla="*/ 2147483646 h 385"/>
              <a:gd name="T74" fmla="*/ 2147483646 w 385"/>
              <a:gd name="T75" fmla="*/ 2147483646 h 385"/>
              <a:gd name="T76" fmla="*/ 2147483646 w 385"/>
              <a:gd name="T77" fmla="*/ 2147483646 h 385"/>
              <a:gd name="T78" fmla="*/ 2147483646 w 385"/>
              <a:gd name="T79" fmla="*/ 2147483646 h 385"/>
              <a:gd name="T80" fmla="*/ 2147483646 w 385"/>
              <a:gd name="T81" fmla="*/ 2147483646 h 385"/>
              <a:gd name="T82" fmla="*/ 2147483646 w 385"/>
              <a:gd name="T83" fmla="*/ 2147483646 h 385"/>
              <a:gd name="T84" fmla="*/ 2147483646 w 385"/>
              <a:gd name="T85" fmla="*/ 2147483646 h 385"/>
              <a:gd name="T86" fmla="*/ 2147483646 w 385"/>
              <a:gd name="T87" fmla="*/ 2147483646 h 385"/>
              <a:gd name="T88" fmla="*/ 2147483646 w 385"/>
              <a:gd name="T89" fmla="*/ 2147483646 h 385"/>
              <a:gd name="T90" fmla="*/ 2147483646 w 385"/>
              <a:gd name="T91" fmla="*/ 2147483646 h 385"/>
              <a:gd name="T92" fmla="*/ 2147483646 w 385"/>
              <a:gd name="T93" fmla="*/ 2147483646 h 385"/>
              <a:gd name="T94" fmla="*/ 2147483646 w 385"/>
              <a:gd name="T95" fmla="*/ 2147483646 h 38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85" h="385">
                <a:moveTo>
                  <a:pt x="168" y="233"/>
                </a:moveTo>
                <a:cubicBezTo>
                  <a:pt x="168" y="233"/>
                  <a:pt x="168" y="233"/>
                  <a:pt x="168" y="234"/>
                </a:cubicBezTo>
                <a:cubicBezTo>
                  <a:pt x="168" y="234"/>
                  <a:pt x="168" y="234"/>
                  <a:pt x="168" y="234"/>
                </a:cubicBezTo>
                <a:lnTo>
                  <a:pt x="168" y="233"/>
                </a:lnTo>
                <a:close/>
                <a:moveTo>
                  <a:pt x="287" y="135"/>
                </a:moveTo>
                <a:cubicBezTo>
                  <a:pt x="285" y="137"/>
                  <a:pt x="286" y="139"/>
                  <a:pt x="285" y="141"/>
                </a:cubicBezTo>
                <a:cubicBezTo>
                  <a:pt x="284" y="145"/>
                  <a:pt x="280" y="142"/>
                  <a:pt x="278" y="145"/>
                </a:cubicBezTo>
                <a:cubicBezTo>
                  <a:pt x="274" y="149"/>
                  <a:pt x="279" y="152"/>
                  <a:pt x="283" y="153"/>
                </a:cubicBezTo>
                <a:cubicBezTo>
                  <a:pt x="288" y="154"/>
                  <a:pt x="290" y="150"/>
                  <a:pt x="293" y="147"/>
                </a:cubicBezTo>
                <a:cubicBezTo>
                  <a:pt x="295" y="146"/>
                  <a:pt x="296" y="144"/>
                  <a:pt x="298" y="144"/>
                </a:cubicBezTo>
                <a:cubicBezTo>
                  <a:pt x="300" y="144"/>
                  <a:pt x="302" y="146"/>
                  <a:pt x="303" y="146"/>
                </a:cubicBezTo>
                <a:cubicBezTo>
                  <a:pt x="308" y="146"/>
                  <a:pt x="308" y="141"/>
                  <a:pt x="307" y="138"/>
                </a:cubicBezTo>
                <a:cubicBezTo>
                  <a:pt x="305" y="135"/>
                  <a:pt x="302" y="133"/>
                  <a:pt x="299" y="130"/>
                </a:cubicBezTo>
                <a:cubicBezTo>
                  <a:pt x="298" y="129"/>
                  <a:pt x="298" y="127"/>
                  <a:pt x="297" y="126"/>
                </a:cubicBezTo>
                <a:cubicBezTo>
                  <a:pt x="296" y="124"/>
                  <a:pt x="293" y="124"/>
                  <a:pt x="292" y="125"/>
                </a:cubicBezTo>
                <a:cubicBezTo>
                  <a:pt x="290" y="127"/>
                  <a:pt x="292" y="129"/>
                  <a:pt x="291" y="131"/>
                </a:cubicBezTo>
                <a:cubicBezTo>
                  <a:pt x="291" y="133"/>
                  <a:pt x="288" y="133"/>
                  <a:pt x="287" y="135"/>
                </a:cubicBezTo>
                <a:close/>
                <a:moveTo>
                  <a:pt x="339" y="68"/>
                </a:moveTo>
                <a:cubicBezTo>
                  <a:pt x="336" y="64"/>
                  <a:pt x="331" y="64"/>
                  <a:pt x="327" y="67"/>
                </a:cubicBezTo>
                <a:cubicBezTo>
                  <a:pt x="324" y="70"/>
                  <a:pt x="324" y="75"/>
                  <a:pt x="327" y="78"/>
                </a:cubicBezTo>
                <a:cubicBezTo>
                  <a:pt x="328" y="79"/>
                  <a:pt x="329" y="81"/>
                  <a:pt x="330" y="82"/>
                </a:cubicBezTo>
                <a:cubicBezTo>
                  <a:pt x="320" y="87"/>
                  <a:pt x="315" y="97"/>
                  <a:pt x="314" y="98"/>
                </a:cubicBezTo>
                <a:cubicBezTo>
                  <a:pt x="311" y="103"/>
                  <a:pt x="311" y="111"/>
                  <a:pt x="311" y="117"/>
                </a:cubicBezTo>
                <a:cubicBezTo>
                  <a:pt x="312" y="122"/>
                  <a:pt x="313" y="129"/>
                  <a:pt x="317" y="133"/>
                </a:cubicBezTo>
                <a:cubicBezTo>
                  <a:pt x="322" y="139"/>
                  <a:pt x="326" y="151"/>
                  <a:pt x="318" y="157"/>
                </a:cubicBezTo>
                <a:cubicBezTo>
                  <a:pt x="309" y="162"/>
                  <a:pt x="306" y="147"/>
                  <a:pt x="298" y="153"/>
                </a:cubicBezTo>
                <a:cubicBezTo>
                  <a:pt x="295" y="156"/>
                  <a:pt x="292" y="159"/>
                  <a:pt x="289" y="163"/>
                </a:cubicBezTo>
                <a:cubicBezTo>
                  <a:pt x="286" y="167"/>
                  <a:pt x="286" y="168"/>
                  <a:pt x="291" y="171"/>
                </a:cubicBezTo>
                <a:cubicBezTo>
                  <a:pt x="302" y="177"/>
                  <a:pt x="284" y="180"/>
                  <a:pt x="283" y="186"/>
                </a:cubicBezTo>
                <a:cubicBezTo>
                  <a:pt x="282" y="196"/>
                  <a:pt x="299" y="185"/>
                  <a:pt x="301" y="184"/>
                </a:cubicBezTo>
                <a:cubicBezTo>
                  <a:pt x="311" y="177"/>
                  <a:pt x="325" y="178"/>
                  <a:pt x="335" y="184"/>
                </a:cubicBezTo>
                <a:cubicBezTo>
                  <a:pt x="338" y="186"/>
                  <a:pt x="341" y="188"/>
                  <a:pt x="344" y="190"/>
                </a:cubicBezTo>
                <a:cubicBezTo>
                  <a:pt x="347" y="191"/>
                  <a:pt x="349" y="193"/>
                  <a:pt x="352" y="194"/>
                </a:cubicBezTo>
                <a:cubicBezTo>
                  <a:pt x="355" y="197"/>
                  <a:pt x="357" y="202"/>
                  <a:pt x="360" y="205"/>
                </a:cubicBezTo>
                <a:cubicBezTo>
                  <a:pt x="363" y="209"/>
                  <a:pt x="364" y="226"/>
                  <a:pt x="359" y="222"/>
                </a:cubicBezTo>
                <a:cubicBezTo>
                  <a:pt x="357" y="219"/>
                  <a:pt x="354" y="216"/>
                  <a:pt x="352" y="212"/>
                </a:cubicBezTo>
                <a:cubicBezTo>
                  <a:pt x="347" y="207"/>
                  <a:pt x="345" y="213"/>
                  <a:pt x="340" y="213"/>
                </a:cubicBezTo>
                <a:cubicBezTo>
                  <a:pt x="337" y="213"/>
                  <a:pt x="338" y="212"/>
                  <a:pt x="337" y="210"/>
                </a:cubicBezTo>
                <a:cubicBezTo>
                  <a:pt x="336" y="205"/>
                  <a:pt x="333" y="202"/>
                  <a:pt x="329" y="199"/>
                </a:cubicBezTo>
                <a:cubicBezTo>
                  <a:pt x="325" y="196"/>
                  <a:pt x="319" y="194"/>
                  <a:pt x="314" y="194"/>
                </a:cubicBezTo>
                <a:cubicBezTo>
                  <a:pt x="309" y="194"/>
                  <a:pt x="305" y="195"/>
                  <a:pt x="301" y="196"/>
                </a:cubicBezTo>
                <a:cubicBezTo>
                  <a:pt x="291" y="198"/>
                  <a:pt x="283" y="198"/>
                  <a:pt x="277" y="207"/>
                </a:cubicBezTo>
                <a:cubicBezTo>
                  <a:pt x="273" y="214"/>
                  <a:pt x="267" y="222"/>
                  <a:pt x="268" y="230"/>
                </a:cubicBezTo>
                <a:cubicBezTo>
                  <a:pt x="268" y="233"/>
                  <a:pt x="270" y="235"/>
                  <a:pt x="270" y="238"/>
                </a:cubicBezTo>
                <a:cubicBezTo>
                  <a:pt x="271" y="242"/>
                  <a:pt x="271" y="246"/>
                  <a:pt x="273" y="250"/>
                </a:cubicBezTo>
                <a:cubicBezTo>
                  <a:pt x="275" y="256"/>
                  <a:pt x="281" y="262"/>
                  <a:pt x="287" y="262"/>
                </a:cubicBezTo>
                <a:cubicBezTo>
                  <a:pt x="290" y="262"/>
                  <a:pt x="291" y="262"/>
                  <a:pt x="293" y="261"/>
                </a:cubicBezTo>
                <a:cubicBezTo>
                  <a:pt x="295" y="260"/>
                  <a:pt x="296" y="257"/>
                  <a:pt x="298" y="257"/>
                </a:cubicBezTo>
                <a:cubicBezTo>
                  <a:pt x="303" y="257"/>
                  <a:pt x="305" y="264"/>
                  <a:pt x="307" y="267"/>
                </a:cubicBezTo>
                <a:cubicBezTo>
                  <a:pt x="311" y="271"/>
                  <a:pt x="316" y="269"/>
                  <a:pt x="319" y="273"/>
                </a:cubicBezTo>
                <a:cubicBezTo>
                  <a:pt x="322" y="277"/>
                  <a:pt x="326" y="284"/>
                  <a:pt x="325" y="289"/>
                </a:cubicBezTo>
                <a:cubicBezTo>
                  <a:pt x="323" y="294"/>
                  <a:pt x="315" y="295"/>
                  <a:pt x="313" y="300"/>
                </a:cubicBezTo>
                <a:cubicBezTo>
                  <a:pt x="308" y="308"/>
                  <a:pt x="320" y="305"/>
                  <a:pt x="323" y="312"/>
                </a:cubicBezTo>
                <a:cubicBezTo>
                  <a:pt x="321" y="314"/>
                  <a:pt x="319" y="316"/>
                  <a:pt x="317" y="317"/>
                </a:cubicBezTo>
                <a:cubicBezTo>
                  <a:pt x="285" y="349"/>
                  <a:pt x="241" y="369"/>
                  <a:pt x="192" y="369"/>
                </a:cubicBezTo>
                <a:cubicBezTo>
                  <a:pt x="185" y="369"/>
                  <a:pt x="178" y="369"/>
                  <a:pt x="170" y="368"/>
                </a:cubicBezTo>
                <a:cubicBezTo>
                  <a:pt x="171" y="366"/>
                  <a:pt x="171" y="365"/>
                  <a:pt x="171" y="364"/>
                </a:cubicBezTo>
                <a:cubicBezTo>
                  <a:pt x="174" y="359"/>
                  <a:pt x="176" y="355"/>
                  <a:pt x="181" y="351"/>
                </a:cubicBezTo>
                <a:cubicBezTo>
                  <a:pt x="192" y="341"/>
                  <a:pt x="201" y="330"/>
                  <a:pt x="209" y="319"/>
                </a:cubicBezTo>
                <a:cubicBezTo>
                  <a:pt x="213" y="313"/>
                  <a:pt x="220" y="312"/>
                  <a:pt x="224" y="306"/>
                </a:cubicBezTo>
                <a:cubicBezTo>
                  <a:pt x="226" y="303"/>
                  <a:pt x="226" y="298"/>
                  <a:pt x="227" y="294"/>
                </a:cubicBezTo>
                <a:cubicBezTo>
                  <a:pt x="227" y="290"/>
                  <a:pt x="228" y="288"/>
                  <a:pt x="230" y="285"/>
                </a:cubicBezTo>
                <a:cubicBezTo>
                  <a:pt x="232" y="282"/>
                  <a:pt x="237" y="279"/>
                  <a:pt x="238" y="276"/>
                </a:cubicBezTo>
                <a:cubicBezTo>
                  <a:pt x="240" y="269"/>
                  <a:pt x="230" y="261"/>
                  <a:pt x="224" y="259"/>
                </a:cubicBezTo>
                <a:cubicBezTo>
                  <a:pt x="220" y="257"/>
                  <a:pt x="215" y="258"/>
                  <a:pt x="211" y="255"/>
                </a:cubicBezTo>
                <a:cubicBezTo>
                  <a:pt x="207" y="254"/>
                  <a:pt x="206" y="251"/>
                  <a:pt x="203" y="248"/>
                </a:cubicBezTo>
                <a:cubicBezTo>
                  <a:pt x="200" y="246"/>
                  <a:pt x="196" y="244"/>
                  <a:pt x="192" y="242"/>
                </a:cubicBezTo>
                <a:cubicBezTo>
                  <a:pt x="188" y="240"/>
                  <a:pt x="184" y="241"/>
                  <a:pt x="180" y="240"/>
                </a:cubicBezTo>
                <a:cubicBezTo>
                  <a:pt x="178" y="239"/>
                  <a:pt x="176" y="237"/>
                  <a:pt x="174" y="236"/>
                </a:cubicBezTo>
                <a:cubicBezTo>
                  <a:pt x="172" y="235"/>
                  <a:pt x="170" y="235"/>
                  <a:pt x="168" y="234"/>
                </a:cubicBezTo>
                <a:cubicBezTo>
                  <a:pt x="166" y="233"/>
                  <a:pt x="163" y="235"/>
                  <a:pt x="162" y="237"/>
                </a:cubicBezTo>
                <a:cubicBezTo>
                  <a:pt x="160" y="240"/>
                  <a:pt x="160" y="243"/>
                  <a:pt x="160" y="246"/>
                </a:cubicBezTo>
                <a:cubicBezTo>
                  <a:pt x="160" y="247"/>
                  <a:pt x="160" y="247"/>
                  <a:pt x="160" y="247"/>
                </a:cubicBezTo>
                <a:cubicBezTo>
                  <a:pt x="160" y="247"/>
                  <a:pt x="160" y="247"/>
                  <a:pt x="160" y="247"/>
                </a:cubicBezTo>
                <a:cubicBezTo>
                  <a:pt x="155" y="246"/>
                  <a:pt x="153" y="243"/>
                  <a:pt x="151" y="240"/>
                </a:cubicBezTo>
                <a:cubicBezTo>
                  <a:pt x="149" y="237"/>
                  <a:pt x="149" y="235"/>
                  <a:pt x="146" y="234"/>
                </a:cubicBezTo>
                <a:cubicBezTo>
                  <a:pt x="144" y="233"/>
                  <a:pt x="143" y="234"/>
                  <a:pt x="141" y="232"/>
                </a:cubicBezTo>
                <a:cubicBezTo>
                  <a:pt x="137" y="229"/>
                  <a:pt x="136" y="224"/>
                  <a:pt x="131" y="221"/>
                </a:cubicBezTo>
                <a:cubicBezTo>
                  <a:pt x="129" y="219"/>
                  <a:pt x="125" y="221"/>
                  <a:pt x="122" y="220"/>
                </a:cubicBezTo>
                <a:cubicBezTo>
                  <a:pt x="117" y="217"/>
                  <a:pt x="122" y="208"/>
                  <a:pt x="125" y="205"/>
                </a:cubicBezTo>
                <a:cubicBezTo>
                  <a:pt x="127" y="204"/>
                  <a:pt x="128" y="204"/>
                  <a:pt x="130" y="204"/>
                </a:cubicBezTo>
                <a:cubicBezTo>
                  <a:pt x="132" y="203"/>
                  <a:pt x="134" y="201"/>
                  <a:pt x="137" y="201"/>
                </a:cubicBezTo>
                <a:cubicBezTo>
                  <a:pt x="140" y="200"/>
                  <a:pt x="143" y="202"/>
                  <a:pt x="145" y="204"/>
                </a:cubicBezTo>
                <a:cubicBezTo>
                  <a:pt x="149" y="207"/>
                  <a:pt x="152" y="212"/>
                  <a:pt x="156" y="214"/>
                </a:cubicBezTo>
                <a:cubicBezTo>
                  <a:pt x="159" y="216"/>
                  <a:pt x="164" y="216"/>
                  <a:pt x="164" y="212"/>
                </a:cubicBezTo>
                <a:cubicBezTo>
                  <a:pt x="163" y="207"/>
                  <a:pt x="154" y="207"/>
                  <a:pt x="153" y="202"/>
                </a:cubicBezTo>
                <a:cubicBezTo>
                  <a:pt x="153" y="200"/>
                  <a:pt x="157" y="193"/>
                  <a:pt x="158" y="191"/>
                </a:cubicBezTo>
                <a:cubicBezTo>
                  <a:pt x="161" y="185"/>
                  <a:pt x="168" y="185"/>
                  <a:pt x="171" y="180"/>
                </a:cubicBezTo>
                <a:cubicBezTo>
                  <a:pt x="174" y="177"/>
                  <a:pt x="173" y="172"/>
                  <a:pt x="176" y="169"/>
                </a:cubicBezTo>
                <a:cubicBezTo>
                  <a:pt x="179" y="167"/>
                  <a:pt x="185" y="167"/>
                  <a:pt x="189" y="165"/>
                </a:cubicBezTo>
                <a:cubicBezTo>
                  <a:pt x="193" y="162"/>
                  <a:pt x="197" y="156"/>
                  <a:pt x="199" y="151"/>
                </a:cubicBezTo>
                <a:cubicBezTo>
                  <a:pt x="200" y="144"/>
                  <a:pt x="199" y="141"/>
                  <a:pt x="193" y="138"/>
                </a:cubicBezTo>
                <a:cubicBezTo>
                  <a:pt x="189" y="136"/>
                  <a:pt x="185" y="134"/>
                  <a:pt x="181" y="132"/>
                </a:cubicBezTo>
                <a:cubicBezTo>
                  <a:pt x="178" y="131"/>
                  <a:pt x="176" y="130"/>
                  <a:pt x="174" y="127"/>
                </a:cubicBezTo>
                <a:cubicBezTo>
                  <a:pt x="172" y="126"/>
                  <a:pt x="171" y="124"/>
                  <a:pt x="169" y="123"/>
                </a:cubicBezTo>
                <a:cubicBezTo>
                  <a:pt x="167" y="121"/>
                  <a:pt x="166" y="122"/>
                  <a:pt x="164" y="122"/>
                </a:cubicBezTo>
                <a:cubicBezTo>
                  <a:pt x="161" y="122"/>
                  <a:pt x="162" y="123"/>
                  <a:pt x="160" y="121"/>
                </a:cubicBezTo>
                <a:cubicBezTo>
                  <a:pt x="159" y="121"/>
                  <a:pt x="159" y="118"/>
                  <a:pt x="158" y="117"/>
                </a:cubicBezTo>
                <a:cubicBezTo>
                  <a:pt x="155" y="113"/>
                  <a:pt x="147" y="113"/>
                  <a:pt x="145" y="117"/>
                </a:cubicBezTo>
                <a:cubicBezTo>
                  <a:pt x="142" y="121"/>
                  <a:pt x="147" y="130"/>
                  <a:pt x="140" y="133"/>
                </a:cubicBezTo>
                <a:cubicBezTo>
                  <a:pt x="137" y="134"/>
                  <a:pt x="130" y="131"/>
                  <a:pt x="127" y="129"/>
                </a:cubicBezTo>
                <a:cubicBezTo>
                  <a:pt x="120" y="126"/>
                  <a:pt x="118" y="118"/>
                  <a:pt x="123" y="113"/>
                </a:cubicBezTo>
                <a:cubicBezTo>
                  <a:pt x="130" y="106"/>
                  <a:pt x="141" y="105"/>
                  <a:pt x="147" y="98"/>
                </a:cubicBezTo>
                <a:cubicBezTo>
                  <a:pt x="148" y="96"/>
                  <a:pt x="150" y="94"/>
                  <a:pt x="149" y="91"/>
                </a:cubicBezTo>
                <a:cubicBezTo>
                  <a:pt x="149" y="89"/>
                  <a:pt x="146" y="83"/>
                  <a:pt x="145" y="82"/>
                </a:cubicBezTo>
                <a:cubicBezTo>
                  <a:pt x="140" y="77"/>
                  <a:pt x="131" y="83"/>
                  <a:pt x="127" y="75"/>
                </a:cubicBezTo>
                <a:cubicBezTo>
                  <a:pt x="126" y="73"/>
                  <a:pt x="126" y="72"/>
                  <a:pt x="126" y="70"/>
                </a:cubicBezTo>
                <a:cubicBezTo>
                  <a:pt x="125" y="66"/>
                  <a:pt x="125" y="67"/>
                  <a:pt x="121" y="66"/>
                </a:cubicBezTo>
                <a:cubicBezTo>
                  <a:pt x="115" y="63"/>
                  <a:pt x="103" y="62"/>
                  <a:pt x="97" y="66"/>
                </a:cubicBezTo>
                <a:cubicBezTo>
                  <a:pt x="93" y="68"/>
                  <a:pt x="88" y="74"/>
                  <a:pt x="87" y="78"/>
                </a:cubicBezTo>
                <a:cubicBezTo>
                  <a:pt x="86" y="83"/>
                  <a:pt x="89" y="84"/>
                  <a:pt x="93" y="86"/>
                </a:cubicBezTo>
                <a:cubicBezTo>
                  <a:pt x="99" y="90"/>
                  <a:pt x="94" y="93"/>
                  <a:pt x="90" y="95"/>
                </a:cubicBezTo>
                <a:cubicBezTo>
                  <a:pt x="82" y="99"/>
                  <a:pt x="83" y="95"/>
                  <a:pt x="78" y="90"/>
                </a:cubicBezTo>
                <a:cubicBezTo>
                  <a:pt x="76" y="87"/>
                  <a:pt x="73" y="86"/>
                  <a:pt x="70" y="83"/>
                </a:cubicBezTo>
                <a:cubicBezTo>
                  <a:pt x="69" y="81"/>
                  <a:pt x="68" y="79"/>
                  <a:pt x="66" y="78"/>
                </a:cubicBezTo>
                <a:cubicBezTo>
                  <a:pt x="67" y="77"/>
                  <a:pt x="67" y="71"/>
                  <a:pt x="67" y="68"/>
                </a:cubicBezTo>
                <a:cubicBezTo>
                  <a:pt x="67" y="68"/>
                  <a:pt x="67" y="68"/>
                  <a:pt x="67" y="68"/>
                </a:cubicBezTo>
                <a:cubicBezTo>
                  <a:pt x="81" y="54"/>
                  <a:pt x="98" y="42"/>
                  <a:pt x="116" y="33"/>
                </a:cubicBezTo>
                <a:cubicBezTo>
                  <a:pt x="123" y="37"/>
                  <a:pt x="131" y="41"/>
                  <a:pt x="134" y="43"/>
                </a:cubicBezTo>
                <a:cubicBezTo>
                  <a:pt x="137" y="45"/>
                  <a:pt x="134" y="48"/>
                  <a:pt x="136" y="51"/>
                </a:cubicBezTo>
                <a:cubicBezTo>
                  <a:pt x="138" y="53"/>
                  <a:pt x="143" y="53"/>
                  <a:pt x="145" y="54"/>
                </a:cubicBezTo>
                <a:cubicBezTo>
                  <a:pt x="151" y="56"/>
                  <a:pt x="157" y="62"/>
                  <a:pt x="161" y="67"/>
                </a:cubicBezTo>
                <a:cubicBezTo>
                  <a:pt x="163" y="68"/>
                  <a:pt x="163" y="66"/>
                  <a:pt x="163" y="69"/>
                </a:cubicBezTo>
                <a:cubicBezTo>
                  <a:pt x="163" y="71"/>
                  <a:pt x="160" y="74"/>
                  <a:pt x="159" y="76"/>
                </a:cubicBezTo>
                <a:cubicBezTo>
                  <a:pt x="157" y="81"/>
                  <a:pt x="160" y="86"/>
                  <a:pt x="164" y="90"/>
                </a:cubicBezTo>
                <a:cubicBezTo>
                  <a:pt x="169" y="94"/>
                  <a:pt x="173" y="99"/>
                  <a:pt x="179" y="101"/>
                </a:cubicBezTo>
                <a:cubicBezTo>
                  <a:pt x="185" y="102"/>
                  <a:pt x="188" y="98"/>
                  <a:pt x="191" y="93"/>
                </a:cubicBezTo>
                <a:cubicBezTo>
                  <a:pt x="196" y="82"/>
                  <a:pt x="181" y="75"/>
                  <a:pt x="174" y="70"/>
                </a:cubicBezTo>
                <a:cubicBezTo>
                  <a:pt x="169" y="68"/>
                  <a:pt x="170" y="65"/>
                  <a:pt x="171" y="60"/>
                </a:cubicBezTo>
                <a:cubicBezTo>
                  <a:pt x="172" y="55"/>
                  <a:pt x="175" y="51"/>
                  <a:pt x="180" y="50"/>
                </a:cubicBezTo>
                <a:cubicBezTo>
                  <a:pt x="185" y="48"/>
                  <a:pt x="190" y="50"/>
                  <a:pt x="186" y="55"/>
                </a:cubicBezTo>
                <a:cubicBezTo>
                  <a:pt x="184" y="59"/>
                  <a:pt x="178" y="60"/>
                  <a:pt x="179" y="66"/>
                </a:cubicBezTo>
                <a:cubicBezTo>
                  <a:pt x="180" y="70"/>
                  <a:pt x="185" y="71"/>
                  <a:pt x="189" y="71"/>
                </a:cubicBezTo>
                <a:cubicBezTo>
                  <a:pt x="192" y="70"/>
                  <a:pt x="194" y="68"/>
                  <a:pt x="197" y="73"/>
                </a:cubicBezTo>
                <a:cubicBezTo>
                  <a:pt x="199" y="77"/>
                  <a:pt x="197" y="81"/>
                  <a:pt x="201" y="86"/>
                </a:cubicBezTo>
                <a:cubicBezTo>
                  <a:pt x="204" y="89"/>
                  <a:pt x="207" y="91"/>
                  <a:pt x="209" y="96"/>
                </a:cubicBezTo>
                <a:cubicBezTo>
                  <a:pt x="209" y="97"/>
                  <a:pt x="209" y="99"/>
                  <a:pt x="210" y="101"/>
                </a:cubicBezTo>
                <a:cubicBezTo>
                  <a:pt x="211" y="104"/>
                  <a:pt x="214" y="107"/>
                  <a:pt x="216" y="110"/>
                </a:cubicBezTo>
                <a:cubicBezTo>
                  <a:pt x="218" y="113"/>
                  <a:pt x="219" y="116"/>
                  <a:pt x="221" y="118"/>
                </a:cubicBezTo>
                <a:cubicBezTo>
                  <a:pt x="224" y="122"/>
                  <a:pt x="229" y="120"/>
                  <a:pt x="232" y="117"/>
                </a:cubicBezTo>
                <a:cubicBezTo>
                  <a:pt x="237" y="112"/>
                  <a:pt x="234" y="103"/>
                  <a:pt x="240" y="99"/>
                </a:cubicBezTo>
                <a:cubicBezTo>
                  <a:pt x="241" y="97"/>
                  <a:pt x="244" y="97"/>
                  <a:pt x="246" y="98"/>
                </a:cubicBezTo>
                <a:cubicBezTo>
                  <a:pt x="248" y="98"/>
                  <a:pt x="249" y="100"/>
                  <a:pt x="251" y="101"/>
                </a:cubicBezTo>
                <a:cubicBezTo>
                  <a:pt x="252" y="101"/>
                  <a:pt x="254" y="101"/>
                  <a:pt x="255" y="102"/>
                </a:cubicBezTo>
                <a:cubicBezTo>
                  <a:pt x="258" y="105"/>
                  <a:pt x="257" y="107"/>
                  <a:pt x="259" y="109"/>
                </a:cubicBezTo>
                <a:cubicBezTo>
                  <a:pt x="261" y="113"/>
                  <a:pt x="265" y="113"/>
                  <a:pt x="268" y="113"/>
                </a:cubicBezTo>
                <a:cubicBezTo>
                  <a:pt x="279" y="113"/>
                  <a:pt x="287" y="105"/>
                  <a:pt x="282" y="95"/>
                </a:cubicBezTo>
                <a:cubicBezTo>
                  <a:pt x="281" y="91"/>
                  <a:pt x="278" y="88"/>
                  <a:pt x="276" y="86"/>
                </a:cubicBezTo>
                <a:cubicBezTo>
                  <a:pt x="273" y="85"/>
                  <a:pt x="270" y="85"/>
                  <a:pt x="269" y="82"/>
                </a:cubicBezTo>
                <a:cubicBezTo>
                  <a:pt x="266" y="77"/>
                  <a:pt x="269" y="66"/>
                  <a:pt x="271" y="61"/>
                </a:cubicBezTo>
                <a:cubicBezTo>
                  <a:pt x="272" y="58"/>
                  <a:pt x="274" y="51"/>
                  <a:pt x="273" y="47"/>
                </a:cubicBezTo>
                <a:cubicBezTo>
                  <a:pt x="273" y="45"/>
                  <a:pt x="270" y="43"/>
                  <a:pt x="268" y="41"/>
                </a:cubicBezTo>
                <a:cubicBezTo>
                  <a:pt x="267" y="39"/>
                  <a:pt x="263" y="34"/>
                  <a:pt x="260" y="29"/>
                </a:cubicBezTo>
                <a:cubicBezTo>
                  <a:pt x="276" y="36"/>
                  <a:pt x="291" y="45"/>
                  <a:pt x="304" y="56"/>
                </a:cubicBezTo>
                <a:cubicBezTo>
                  <a:pt x="307" y="59"/>
                  <a:pt x="312" y="58"/>
                  <a:pt x="315" y="55"/>
                </a:cubicBezTo>
                <a:cubicBezTo>
                  <a:pt x="318" y="51"/>
                  <a:pt x="317" y="46"/>
                  <a:pt x="314" y="44"/>
                </a:cubicBezTo>
                <a:cubicBezTo>
                  <a:pt x="314" y="44"/>
                  <a:pt x="314" y="44"/>
                  <a:pt x="314" y="44"/>
                </a:cubicBezTo>
                <a:cubicBezTo>
                  <a:pt x="281" y="16"/>
                  <a:pt x="238" y="0"/>
                  <a:pt x="192" y="0"/>
                </a:cubicBez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9" y="385"/>
                  <a:pt x="385" y="299"/>
                  <a:pt x="385" y="193"/>
                </a:cubicBezTo>
                <a:cubicBezTo>
                  <a:pt x="385" y="145"/>
                  <a:pt x="367" y="101"/>
                  <a:pt x="339" y="68"/>
                </a:cubicBezTo>
                <a:close/>
                <a:moveTo>
                  <a:pt x="340" y="133"/>
                </a:moveTo>
                <a:cubicBezTo>
                  <a:pt x="338" y="133"/>
                  <a:pt x="331" y="130"/>
                  <a:pt x="331" y="128"/>
                </a:cubicBezTo>
                <a:cubicBezTo>
                  <a:pt x="331" y="125"/>
                  <a:pt x="337" y="121"/>
                  <a:pt x="338" y="118"/>
                </a:cubicBezTo>
                <a:cubicBezTo>
                  <a:pt x="339" y="117"/>
                  <a:pt x="338" y="115"/>
                  <a:pt x="339" y="114"/>
                </a:cubicBezTo>
                <a:cubicBezTo>
                  <a:pt x="340" y="113"/>
                  <a:pt x="342" y="113"/>
                  <a:pt x="343" y="112"/>
                </a:cubicBezTo>
                <a:cubicBezTo>
                  <a:pt x="344" y="110"/>
                  <a:pt x="344" y="106"/>
                  <a:pt x="344" y="103"/>
                </a:cubicBezTo>
                <a:cubicBezTo>
                  <a:pt x="348" y="109"/>
                  <a:pt x="351" y="115"/>
                  <a:pt x="354" y="121"/>
                </a:cubicBezTo>
                <a:cubicBezTo>
                  <a:pt x="350" y="127"/>
                  <a:pt x="345" y="133"/>
                  <a:pt x="340" y="133"/>
                </a:cubicBezTo>
                <a:close/>
                <a:moveTo>
                  <a:pt x="169" y="306"/>
                </a:moveTo>
                <a:cubicBezTo>
                  <a:pt x="168" y="315"/>
                  <a:pt x="163" y="323"/>
                  <a:pt x="161" y="331"/>
                </a:cubicBezTo>
                <a:cubicBezTo>
                  <a:pt x="159" y="337"/>
                  <a:pt x="158" y="340"/>
                  <a:pt x="161" y="345"/>
                </a:cubicBezTo>
                <a:cubicBezTo>
                  <a:pt x="165" y="352"/>
                  <a:pt x="164" y="354"/>
                  <a:pt x="163" y="361"/>
                </a:cubicBezTo>
                <a:cubicBezTo>
                  <a:pt x="162" y="362"/>
                  <a:pt x="162" y="364"/>
                  <a:pt x="162" y="367"/>
                </a:cubicBezTo>
                <a:cubicBezTo>
                  <a:pt x="125" y="360"/>
                  <a:pt x="93" y="343"/>
                  <a:pt x="67" y="317"/>
                </a:cubicBezTo>
                <a:cubicBezTo>
                  <a:pt x="35" y="285"/>
                  <a:pt x="16" y="241"/>
                  <a:pt x="16" y="193"/>
                </a:cubicBezTo>
                <a:cubicBezTo>
                  <a:pt x="16" y="165"/>
                  <a:pt x="22" y="138"/>
                  <a:pt x="34" y="115"/>
                </a:cubicBezTo>
                <a:cubicBezTo>
                  <a:pt x="37" y="120"/>
                  <a:pt x="41" y="126"/>
                  <a:pt x="42" y="128"/>
                </a:cubicBezTo>
                <a:cubicBezTo>
                  <a:pt x="44" y="135"/>
                  <a:pt x="49" y="140"/>
                  <a:pt x="53" y="145"/>
                </a:cubicBezTo>
                <a:cubicBezTo>
                  <a:pt x="59" y="150"/>
                  <a:pt x="70" y="156"/>
                  <a:pt x="72" y="163"/>
                </a:cubicBezTo>
                <a:cubicBezTo>
                  <a:pt x="73" y="166"/>
                  <a:pt x="72" y="168"/>
                  <a:pt x="72" y="171"/>
                </a:cubicBezTo>
                <a:cubicBezTo>
                  <a:pt x="71" y="174"/>
                  <a:pt x="72" y="178"/>
                  <a:pt x="72" y="182"/>
                </a:cubicBezTo>
                <a:cubicBezTo>
                  <a:pt x="73" y="187"/>
                  <a:pt x="74" y="192"/>
                  <a:pt x="75" y="197"/>
                </a:cubicBezTo>
                <a:cubicBezTo>
                  <a:pt x="78" y="214"/>
                  <a:pt x="99" y="220"/>
                  <a:pt x="111" y="229"/>
                </a:cubicBezTo>
                <a:cubicBezTo>
                  <a:pt x="115" y="231"/>
                  <a:pt x="119" y="233"/>
                  <a:pt x="123" y="235"/>
                </a:cubicBezTo>
                <a:cubicBezTo>
                  <a:pt x="127" y="238"/>
                  <a:pt x="130" y="241"/>
                  <a:pt x="135" y="243"/>
                </a:cubicBezTo>
                <a:cubicBezTo>
                  <a:pt x="141" y="245"/>
                  <a:pt x="145" y="246"/>
                  <a:pt x="150" y="250"/>
                </a:cubicBezTo>
                <a:cubicBezTo>
                  <a:pt x="151" y="251"/>
                  <a:pt x="154" y="253"/>
                  <a:pt x="156" y="255"/>
                </a:cubicBezTo>
                <a:cubicBezTo>
                  <a:pt x="155" y="256"/>
                  <a:pt x="154" y="257"/>
                  <a:pt x="153" y="259"/>
                </a:cubicBezTo>
                <a:cubicBezTo>
                  <a:pt x="151" y="261"/>
                  <a:pt x="151" y="263"/>
                  <a:pt x="151" y="267"/>
                </a:cubicBezTo>
                <a:cubicBezTo>
                  <a:pt x="151" y="268"/>
                  <a:pt x="151" y="269"/>
                  <a:pt x="151" y="270"/>
                </a:cubicBezTo>
                <a:cubicBezTo>
                  <a:pt x="151" y="271"/>
                  <a:pt x="149" y="272"/>
                  <a:pt x="149" y="273"/>
                </a:cubicBezTo>
                <a:cubicBezTo>
                  <a:pt x="148" y="280"/>
                  <a:pt x="158" y="285"/>
                  <a:pt x="162" y="289"/>
                </a:cubicBezTo>
                <a:cubicBezTo>
                  <a:pt x="168" y="293"/>
                  <a:pt x="170" y="299"/>
                  <a:pt x="169" y="30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/>
          <a:lstStyle/>
          <a:p>
            <a:endParaRPr lang="en-US" sz="1350"/>
          </a:p>
        </p:txBody>
      </p:sp>
      <p:sp>
        <p:nvSpPr>
          <p:cNvPr id="10" name="Rektangel 16"/>
          <p:cNvSpPr>
            <a:spLocks noChangeArrowheads="1"/>
          </p:cNvSpPr>
          <p:nvPr/>
        </p:nvSpPr>
        <p:spPr bwMode="auto">
          <a:xfrm>
            <a:off x="7372424" y="5570728"/>
            <a:ext cx="1686566" cy="3693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/>
          <a:p>
            <a:pPr marL="266700" lvl="1" algn="ctr">
              <a:lnSpc>
                <a:spcPct val="90000"/>
              </a:lnSpc>
              <a:defRPr/>
            </a:pPr>
            <a:r>
              <a:rPr lang="en-US" altLang="sv-SE" sz="1000" dirty="0">
                <a:solidFill>
                  <a:schemeClr val="bg1"/>
                </a:solidFill>
                <a:latin typeface="+mj-lt"/>
                <a:cs typeface="Arial" charset="0"/>
              </a:rPr>
              <a:t>Global </a:t>
            </a:r>
            <a:br>
              <a:rPr lang="en-US" altLang="sv-SE" sz="1000" dirty="0">
                <a:solidFill>
                  <a:schemeClr val="bg1"/>
                </a:solidFill>
                <a:latin typeface="+mj-lt"/>
                <a:cs typeface="Arial" charset="0"/>
              </a:rPr>
            </a:br>
            <a:r>
              <a:rPr lang="en-US" altLang="sv-SE" sz="1000" dirty="0">
                <a:solidFill>
                  <a:schemeClr val="bg1"/>
                </a:solidFill>
                <a:latin typeface="+mj-lt"/>
                <a:cs typeface="Arial" charset="0"/>
              </a:rPr>
              <a:t>standard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8272" y="908720"/>
            <a:ext cx="854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5G Mobile Network Expected  Performance</a:t>
            </a:r>
          </a:p>
        </p:txBody>
      </p:sp>
    </p:spTree>
    <p:extLst>
      <p:ext uri="{BB962C8B-B14F-4D97-AF65-F5344CB8AC3E}">
        <p14:creationId xmlns:p14="http://schemas.microsoft.com/office/powerpoint/2010/main" val="55117980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CDB6-BB0F-864E-B13D-B5386BF3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Back in the day…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49D1A0-0019-3D47-93D2-6209BAEFC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412" y="1981200"/>
            <a:ext cx="6266288" cy="411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86EFE0-2819-A246-87DE-9AF3A9B46C7C}"/>
              </a:ext>
            </a:extLst>
          </p:cNvPr>
          <p:cNvSpPr/>
          <p:nvPr/>
        </p:nvSpPr>
        <p:spPr bwMode="auto">
          <a:xfrm>
            <a:off x="4499992" y="1835696"/>
            <a:ext cx="3744416" cy="46176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5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10FC-B432-2044-B889-12E32232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Network Flexibility: Virtualization</a:t>
            </a:r>
          </a:p>
        </p:txBody>
      </p:sp>
      <p:pic>
        <p:nvPicPr>
          <p:cNvPr id="3074" name="Picture 2" descr="Network Functions Virtualization – A Shining Star for 5G">
            <a:extLst>
              <a:ext uri="{FF2B5EF4-FFF2-40B4-BE49-F238E27FC236}">
                <a16:creationId xmlns:a16="http://schemas.microsoft.com/office/drawing/2014/main" id="{73CBFF49-888C-BC40-BB94-0F7B68CC42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058886"/>
            <a:ext cx="8218487" cy="395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88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9E26CD-8DB1-3D48-8CFA-3B7D42859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530814"/>
            <a:ext cx="8424936" cy="49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89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2026449"/>
            <a:ext cx="8010659" cy="4442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528CFC-F763-8A42-BE6E-D8CB38E3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 Bands and its impact on Cell  size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2049378"/>
      </p:ext>
    </p:extLst>
  </p:cSld>
  <p:clrMapOvr>
    <a:masterClrMapping/>
  </p:clrMapOvr>
</p:sld>
</file>

<file path=ppt/theme/theme1.xml><?xml version="1.0" encoding="utf-8"?>
<a:theme xmlns:a="http://schemas.openxmlformats.org/drawingml/2006/main" name="OS-intro">
  <a:themeElements>
    <a:clrScheme name="OS-intro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S-intr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85000"/>
          <a:buFont typeface="Wingdings" pitchFamily="-96" charset="2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9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85000"/>
          <a:buFont typeface="Wingdings" pitchFamily="-96" charset="2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96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1800" dirty="0" smtClean="0">
            <a:latin typeface="Eurostile" panose="020B0504020202050204" pitchFamily="34" charset="77"/>
          </a:defRPr>
        </a:defPPr>
      </a:lstStyle>
    </a:txDef>
  </a:objectDefaults>
  <a:extraClrSchemeLst>
    <a:extraClrScheme>
      <a:clrScheme name="OS-intro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intro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intro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intro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intro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intro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HD:Users:griff:SVN:nd:papers:MiSMoSS:slides:courses:INF1060:H07:OS-intro.ppt</Template>
  <TotalTime>63084</TotalTime>
  <Words>361</Words>
  <Application>Microsoft Macintosh PowerPoint</Application>
  <PresentationFormat>On-screen Show (4:3)</PresentationFormat>
  <Paragraphs>75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Chalkduster</vt:lpstr>
      <vt:lpstr>Eurostile</vt:lpstr>
      <vt:lpstr>Helvetica</vt:lpstr>
      <vt:lpstr>Tahoma</vt:lpstr>
      <vt:lpstr>Wingdings</vt:lpstr>
      <vt:lpstr>OS-intro</vt:lpstr>
      <vt:lpstr>Crash Course on 5G Networks</vt:lpstr>
      <vt:lpstr>Growth in the number of connected devices</vt:lpstr>
      <vt:lpstr>Connected devices today</vt:lpstr>
      <vt:lpstr>How it all fits in 5G?</vt:lpstr>
      <vt:lpstr>PowerPoint Presentation</vt:lpstr>
      <vt:lpstr>Back in the day…</vt:lpstr>
      <vt:lpstr>Network Flexibility: Virtualization</vt:lpstr>
      <vt:lpstr>PowerPoint Presentation</vt:lpstr>
      <vt:lpstr>5G  Bands and its impact on Cell  size</vt:lpstr>
      <vt:lpstr>What is mmWave?</vt:lpstr>
      <vt:lpstr>Why mmWave?</vt:lpstr>
      <vt:lpstr>How does mmWave work?</vt:lpstr>
      <vt:lpstr>To address high attenuation: Beamforming</vt:lpstr>
      <vt:lpstr>An antenna radiates energy like....</vt:lpstr>
      <vt:lpstr>Forming a beam</vt:lpstr>
      <vt:lpstr>How does mmWave work?</vt:lpstr>
      <vt:lpstr>How does mmWave work?</vt:lpstr>
      <vt:lpstr>How does mmWave work?</vt:lpstr>
      <vt:lpstr>Beamforming Training</vt:lpstr>
      <vt:lpstr>Ultra high reliability and Low Latency</vt:lpstr>
      <vt:lpstr>Summary and Conclusion</vt:lpstr>
    </vt:vector>
  </TitlesOfParts>
  <Company>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paalh</dc:creator>
  <cp:lastModifiedBy>Özgü Alay Erduran</cp:lastModifiedBy>
  <cp:revision>2185</cp:revision>
  <cp:lastPrinted>2019-08-20T13:06:12Z</cp:lastPrinted>
  <dcterms:created xsi:type="dcterms:W3CDTF">2010-09-03T09:30:25Z</dcterms:created>
  <dcterms:modified xsi:type="dcterms:W3CDTF">2024-10-02T13:30:02Z</dcterms:modified>
</cp:coreProperties>
</file>